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85" r:id="rId2"/>
    <p:sldId id="260" r:id="rId3"/>
    <p:sldId id="262" r:id="rId4"/>
    <p:sldId id="263" r:id="rId5"/>
    <p:sldId id="265" r:id="rId6"/>
    <p:sldId id="264" r:id="rId7"/>
    <p:sldId id="266" r:id="rId8"/>
    <p:sldId id="302" r:id="rId9"/>
    <p:sldId id="269" r:id="rId10"/>
    <p:sldId id="309" r:id="rId11"/>
    <p:sldId id="272" r:id="rId12"/>
    <p:sldId id="273" r:id="rId13"/>
    <p:sldId id="274" r:id="rId14"/>
    <p:sldId id="275" r:id="rId15"/>
    <p:sldId id="276" r:id="rId16"/>
    <p:sldId id="277" r:id="rId17"/>
    <p:sldId id="288" r:id="rId18"/>
    <p:sldId id="290" r:id="rId19"/>
    <p:sldId id="289" r:id="rId20"/>
    <p:sldId id="287" r:id="rId21"/>
    <p:sldId id="291" r:id="rId22"/>
    <p:sldId id="292" r:id="rId23"/>
    <p:sldId id="293" r:id="rId24"/>
    <p:sldId id="294" r:id="rId25"/>
    <p:sldId id="304" r:id="rId26"/>
    <p:sldId id="295" r:id="rId27"/>
    <p:sldId id="296" r:id="rId28"/>
    <p:sldId id="297" r:id="rId29"/>
    <p:sldId id="306" r:id="rId30"/>
    <p:sldId id="307" r:id="rId31"/>
    <p:sldId id="308" r:id="rId32"/>
    <p:sldId id="261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0" autoAdjust="0"/>
    <p:restoredTop sz="93083" autoAdjust="0"/>
  </p:normalViewPr>
  <p:slideViewPr>
    <p:cSldViewPr>
      <p:cViewPr varScale="1">
        <p:scale>
          <a:sx n="76" d="100"/>
          <a:sy n="76" d="100"/>
        </p:scale>
        <p:origin x="114" y="5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975074944189482E-2"/>
          <c:y val="0.17727990540733632"/>
          <c:w val="0.40181219180774996"/>
          <c:h val="0.746222641928674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5.8939972956471395E-2"/>
                  <c:y val="0.1383015497509883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5,47%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2357150250162174"/>
                  <c:y val="-0.1516995312174354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29,83%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0931507372875024"/>
                  <c:y val="-7.003936591481056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63,57%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1,22%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i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на "5" - 50 учащихся</c:v>
                </c:pt>
                <c:pt idx="1">
                  <c:v>на "4" - 345 учащихся</c:v>
                </c:pt>
                <c:pt idx="2">
                  <c:v>на "3" - 664 учащихся</c:v>
                </c:pt>
                <c:pt idx="3">
                  <c:v>на "2" - 11 учащихся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50</c:v>
                </c:pt>
                <c:pt idx="2">
                  <c:v>569</c:v>
                </c:pt>
                <c:pt idx="3">
                  <c:v>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на "5" - 50 учащихся</c:v>
                </c:pt>
                <c:pt idx="1">
                  <c:v>на "4" - 345 учащихся</c:v>
                </c:pt>
                <c:pt idx="2">
                  <c:v>на "3" - 664 учащихся</c:v>
                </c:pt>
                <c:pt idx="3">
                  <c:v>на "2" - 11 учащихся</c:v>
                </c:pt>
              </c:strCache>
            </c:strRef>
          </c:cat>
          <c:val>
            <c:numRef>
              <c:f>Лист1!$C$2:$C$5</c:f>
              <c:numCache>
                <c:formatCode>0.00%</c:formatCode>
                <c:ptCount val="4"/>
                <c:pt idx="0">
                  <c:v>5.4699999999999999E-2</c:v>
                </c:pt>
                <c:pt idx="1">
                  <c:v>29.835000000000001</c:v>
                </c:pt>
                <c:pt idx="2">
                  <c:v>0.63570000000000004</c:v>
                </c:pt>
                <c:pt idx="3">
                  <c:v>1.2200000000000001E-2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5070742377152776"/>
          <c:y val="0.23528735873531362"/>
          <c:w val="0.45750721429812624"/>
          <c:h val="0.50229163249939146"/>
        </c:manualLayout>
      </c:layout>
      <c:overlay val="0"/>
      <c:txPr>
        <a:bodyPr/>
        <a:lstStyle/>
        <a:p>
          <a:pPr>
            <a:defRPr sz="2000" i="1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b="1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0487521296680063E-2"/>
          <c:y val="0.11720750216102456"/>
          <c:w val="0.69512950683796049"/>
          <c:h val="0.7185860638387943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Качество знаний начальной школы ()</c:v>
                </c:pt>
              </c:strCache>
            </c:strRef>
          </c:tx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3044176221393378"/>
                  <c:y val="-0.3345931105210852"/>
                </c:manualLayout>
              </c:layout>
              <c:tx>
                <c:rich>
                  <a:bodyPr/>
                  <a:lstStyle/>
                  <a:p>
                    <a:r>
                      <a:rPr lang="en-US" sz="3200" dirty="0" smtClean="0"/>
                      <a:t>32,735%</a:t>
                    </a:r>
                    <a:endParaRPr lang="en-US" sz="32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9507309941520462"/>
                  <c:y val="8.5199925414010516E-2"/>
                </c:manualLayout>
              </c:layout>
              <c:tx>
                <c:rich>
                  <a:bodyPr/>
                  <a:lstStyle/>
                  <a:p>
                    <a:r>
                      <a:rPr lang="en-US" sz="3200" dirty="0" smtClean="0"/>
                      <a:t>48,125%</a:t>
                    </a:r>
                    <a:endParaRPr lang="en-US" sz="32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152772021918315"/>
                      <c:h val="0.20613743031173004"/>
                    </c:manualLayout>
                  </c15:layout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 b="1" i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3-4 классы</c:v>
                </c:pt>
                <c:pt idx="1">
                  <c:v>5-11 класcы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 formatCode="0.00%">
                  <c:v>0.48125000000000001</c:v>
                </c:pt>
                <c:pt idx="1">
                  <c:v>0.32734999999999997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75516887691670165"/>
          <c:y val="0.44965218863771061"/>
          <c:w val="0.2419502003039094"/>
          <c:h val="0.15645402681415491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ky-KG" sz="3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Качество</a:t>
            </a:r>
            <a:r>
              <a:rPr lang="ky-KG" sz="3200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знаний </a:t>
            </a:r>
            <a:r>
              <a:rPr lang="ky-KG" sz="3200" baseline="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учащихся  </a:t>
            </a:r>
          </a:p>
          <a:p>
            <a:pPr algn="l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ky-KG" sz="3200" baseline="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         5 </a:t>
            </a:r>
            <a:r>
              <a:rPr lang="ru-RU" sz="3200" baseline="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– </a:t>
            </a:r>
            <a:r>
              <a:rPr lang="ky-KG" sz="3200" baseline="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11   классов</a:t>
            </a:r>
            <a:endParaRPr lang="ru-RU" sz="3200" dirty="0"/>
          </a:p>
        </c:rich>
      </c:tx>
      <c:layout>
        <c:manualLayout>
          <c:xMode val="edge"/>
          <c:yMode val="edge"/>
          <c:x val="0.14440910203684368"/>
          <c:y val="4.2498624650808663E-3"/>
        </c:manualLayout>
      </c:layout>
      <c:overlay val="0"/>
      <c:spPr>
        <a:gradFill rotWithShape="1">
          <a:gsLst>
            <a:gs pos="0">
              <a:schemeClr val="accent2">
                <a:tint val="30000"/>
                <a:satMod val="250000"/>
              </a:schemeClr>
            </a:gs>
            <a:gs pos="72000">
              <a:schemeClr val="accent2">
                <a:tint val="75000"/>
                <a:satMod val="210000"/>
              </a:schemeClr>
            </a:gs>
            <a:gs pos="100000">
              <a:schemeClr val="accent2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2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c:spPr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9947257581016068E-2"/>
          <c:y val="0.24979587274774021"/>
          <c:w val="0.56862647021520762"/>
          <c:h val="0.745954264787179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6.8811614343735783E-2"/>
                  <c:y val="0.1132477917446923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4,71%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6384690049188241"/>
                  <c:y val="-4.383800059698855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27,47%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253392567984089"/>
                  <c:y val="-5.166008997661573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66,01%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1,78%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 i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на "5" - 28 уч-ся</c:v>
                </c:pt>
                <c:pt idx="1">
                  <c:v>на "4" - 232 уч-ся</c:v>
                </c:pt>
                <c:pt idx="2">
                  <c:v>на "3" - 522 уч-ся</c:v>
                </c:pt>
                <c:pt idx="3">
                  <c:v>на "2" - 10уч-ся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29</c:v>
                </c:pt>
                <c:pt idx="1">
                  <c:v>169</c:v>
                </c:pt>
                <c:pt idx="2">
                  <c:v>406</c:v>
                </c:pt>
                <c:pt idx="3">
                  <c:v>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на "5" - 28 уч-ся</c:v>
                </c:pt>
                <c:pt idx="1">
                  <c:v>на "4" - 232 уч-ся</c:v>
                </c:pt>
                <c:pt idx="2">
                  <c:v>на "3" - 522 уч-ся</c:v>
                </c:pt>
                <c:pt idx="3">
                  <c:v>на "2" - 10уч-ся</c:v>
                </c:pt>
              </c:strCache>
            </c:strRef>
          </c:cat>
          <c:val>
            <c:numRef>
              <c:f>Лист1!$C$2:$C$5</c:f>
              <c:numCache>
                <c:formatCode>0.00%</c:formatCode>
                <c:ptCount val="4"/>
                <c:pt idx="0">
                  <c:v>4.7100000000000003E-2</c:v>
                </c:pt>
                <c:pt idx="1">
                  <c:v>0.27739999999999998</c:v>
                </c:pt>
                <c:pt idx="2">
                  <c:v>0.66010000000000002</c:v>
                </c:pt>
                <c:pt idx="3">
                  <c:v>1.78E-2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2533538554713197"/>
          <c:y val="0.31360103228155378"/>
          <c:w val="0.35246157506589776"/>
          <c:h val="0.27083269194989207"/>
        </c:manualLayout>
      </c:layout>
      <c:overlay val="0"/>
      <c:txPr>
        <a:bodyPr/>
        <a:lstStyle/>
        <a:p>
          <a:pPr>
            <a:defRPr sz="1700" b="1"/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368701394052523E-2"/>
          <c:y val="6.5598557206664937E-2"/>
          <c:w val="0.91388148449520001"/>
          <c:h val="0.715502358286407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качество I четверть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2.821073995613479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9302085233144785E-2"/>
                  <c:y val="6.13022529301994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5Г</c:v>
                </c:pt>
                <c:pt idx="4">
                  <c:v>5Д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0.41599999999999998</c:v>
                </c:pt>
                <c:pt idx="1">
                  <c:v>0.48</c:v>
                </c:pt>
                <c:pt idx="2">
                  <c:v>0.3</c:v>
                </c:pt>
                <c:pt idx="3">
                  <c:v>0.19350000000000001</c:v>
                </c:pt>
                <c:pt idx="4">
                  <c:v>0.25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 II  четверть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5634501980480467E-2"/>
                  <c:y val="2.04340843100664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8210739956134805E-2"/>
                  <c:y val="4.0868168620132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187820629731992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9695515743299802E-2"/>
                  <c:y val="2.04340843100664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7206634024981764E-2"/>
                  <c:y val="-1.6089830165406706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5Г</c:v>
                </c:pt>
                <c:pt idx="4">
                  <c:v>5Д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0.44</c:v>
                </c:pt>
                <c:pt idx="1">
                  <c:v>0.53</c:v>
                </c:pt>
                <c:pt idx="2">
                  <c:v>0.48</c:v>
                </c:pt>
                <c:pt idx="3">
                  <c:v>0.33</c:v>
                </c:pt>
                <c:pt idx="4" formatCode="0.00%">
                  <c:v>0.16600000000000001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5Г</c:v>
                </c:pt>
                <c:pt idx="4">
                  <c:v>5Д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0408288"/>
        <c:axId val="180408680"/>
      </c:barChart>
      <c:catAx>
        <c:axId val="180408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400" b="1" i="1">
                <a:latin typeface="+mj-lt"/>
              </a:defRPr>
            </a:pPr>
            <a:endParaRPr lang="ru-RU"/>
          </a:p>
        </c:txPr>
        <c:crossAx val="180408680"/>
        <c:crosses val="autoZero"/>
        <c:auto val="1"/>
        <c:lblAlgn val="ctr"/>
        <c:lblOffset val="100"/>
        <c:noMultiLvlLbl val="0"/>
      </c:catAx>
      <c:valAx>
        <c:axId val="1804086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80408288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7.222171560581192E-2"/>
          <c:y val="0.90883116072356607"/>
          <c:w val="0.91604808802966742"/>
          <c:h val="9.1168839276434044E-2"/>
        </c:manualLayout>
      </c:layout>
      <c:overlay val="0"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368701394052523E-2"/>
          <c:y val="6.5598557206664937E-2"/>
          <c:w val="0.91388148449520001"/>
          <c:h val="0.715502358286407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качество I четверть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2.821073995613479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9302085233144792E-2"/>
                  <c:y val="6.1302252930199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3"/>
                <c:pt idx="0">
                  <c:v>6-А</c:v>
                </c:pt>
                <c:pt idx="1">
                  <c:v>6-Б</c:v>
                </c:pt>
                <c:pt idx="2">
                  <c:v>6-В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0.36299999999999999</c:v>
                </c:pt>
                <c:pt idx="1">
                  <c:v>0.33300000000000002</c:v>
                </c:pt>
                <c:pt idx="2">
                  <c:v>0.18099999999999999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 II  четверть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908654722989991E-3"/>
                  <c:y val="2.04340843100664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9391031486599917E-3"/>
                  <c:y val="6.13022529301995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187820629731992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6332533658814801E-2"/>
                  <c:y val="2.04340843100660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7206634024981813E-2"/>
                  <c:y val="-1.6089830165406722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3"/>
                <c:pt idx="0">
                  <c:v>6-А</c:v>
                </c:pt>
                <c:pt idx="1">
                  <c:v>6-Б</c:v>
                </c:pt>
                <c:pt idx="2">
                  <c:v>6-В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0.371</c:v>
                </c:pt>
                <c:pt idx="1">
                  <c:v>0.38800000000000001</c:v>
                </c:pt>
                <c:pt idx="2">
                  <c:v>0.24199999999999999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3"/>
                <c:pt idx="0">
                  <c:v>6-А</c:v>
                </c:pt>
                <c:pt idx="1">
                  <c:v>6-Б</c:v>
                </c:pt>
                <c:pt idx="2">
                  <c:v>6-В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1160008"/>
        <c:axId val="181160792"/>
      </c:barChart>
      <c:catAx>
        <c:axId val="1811600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400" b="1" i="1">
                <a:latin typeface="+mj-lt"/>
              </a:defRPr>
            </a:pPr>
            <a:endParaRPr lang="ru-RU"/>
          </a:p>
        </c:txPr>
        <c:crossAx val="181160792"/>
        <c:crosses val="autoZero"/>
        <c:auto val="1"/>
        <c:lblAlgn val="ctr"/>
        <c:lblOffset val="100"/>
        <c:noMultiLvlLbl val="0"/>
      </c:catAx>
      <c:valAx>
        <c:axId val="18116079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81160008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7.222171560581192E-2"/>
          <c:y val="0.90883116072356607"/>
          <c:w val="0.91604808802966742"/>
          <c:h val="9.1168839276434044E-2"/>
        </c:manualLayout>
      </c:layout>
      <c:overlay val="0"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995556476493056E-2"/>
          <c:y val="1.9480175914166585E-2"/>
          <c:w val="0.9001035623981396"/>
          <c:h val="0.662401679123199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качество I четверть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155660410090818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9,6%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5583726537840617E-2"/>
                  <c:y val="-4.494365322184949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4"/>
                <c:pt idx="0">
                  <c:v>7-А</c:v>
                </c:pt>
                <c:pt idx="1">
                  <c:v>7-Б</c:v>
                </c:pt>
                <c:pt idx="2">
                  <c:v>7-В</c:v>
                </c:pt>
                <c:pt idx="3">
                  <c:v>7-Г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0.4</c:v>
                </c:pt>
                <c:pt idx="1">
                  <c:v>9.6000000000000002E-2</c:v>
                </c:pt>
                <c:pt idx="2">
                  <c:v>0.47</c:v>
                </c:pt>
                <c:pt idx="3">
                  <c:v>0.44400000000000001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 II четверть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4311320820181649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8622641640363312E-2"/>
                  <c:y val="8.988730644369901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9505896332795179E-2"/>
                  <c:y val="2.24718266109247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4"/>
                <c:pt idx="0">
                  <c:v>7-А</c:v>
                </c:pt>
                <c:pt idx="1">
                  <c:v>7-Б</c:v>
                </c:pt>
                <c:pt idx="2">
                  <c:v>7-В</c:v>
                </c:pt>
                <c:pt idx="3">
                  <c:v>7-Г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0.38</c:v>
                </c:pt>
                <c:pt idx="1">
                  <c:v>0.16</c:v>
                </c:pt>
                <c:pt idx="2">
                  <c:v>0.48399999999999999</c:v>
                </c:pt>
                <c:pt idx="3">
                  <c:v>0.32100000000000001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4"/>
                <c:pt idx="0">
                  <c:v>7-А</c:v>
                </c:pt>
                <c:pt idx="1">
                  <c:v>7-Б</c:v>
                </c:pt>
                <c:pt idx="2">
                  <c:v>7-В</c:v>
                </c:pt>
                <c:pt idx="3">
                  <c:v>7-Г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1161576"/>
        <c:axId val="136859520"/>
      </c:barChart>
      <c:catAx>
        <c:axId val="1811615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400" b="1" i="1">
                <a:latin typeface="+mj-lt"/>
              </a:defRPr>
            </a:pPr>
            <a:endParaRPr lang="ru-RU"/>
          </a:p>
        </c:txPr>
        <c:crossAx val="136859520"/>
        <c:crosses val="autoZero"/>
        <c:auto val="1"/>
        <c:lblAlgn val="ctr"/>
        <c:lblOffset val="100"/>
        <c:noMultiLvlLbl val="0"/>
      </c:catAx>
      <c:valAx>
        <c:axId val="13685952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81161576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2.4698124462955506E-2"/>
          <c:y val="0.8223766663876857"/>
          <c:w val="0.93926034242112522"/>
          <c:h val="0.11931956016796152"/>
        </c:manualLayout>
      </c:layout>
      <c:overlay val="0"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593394575678038E-2"/>
          <c:y val="2.1557405917239248E-2"/>
          <c:w val="0.91094879587420008"/>
          <c:h val="0.6685442785423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качество I четверть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3888888888888959E-2"/>
                  <c:y val="2.8060332808804048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3888888888888951E-2"/>
                  <c:y val="-5.612066561760789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3888888888888951E-2"/>
                  <c:y val="2.8060332808804048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4"/>
                <c:pt idx="0">
                  <c:v>8-А</c:v>
                </c:pt>
                <c:pt idx="1">
                  <c:v>8-Б</c:v>
                </c:pt>
                <c:pt idx="2">
                  <c:v>8-В</c:v>
                </c:pt>
                <c:pt idx="3">
                  <c:v>8-Г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0.3125</c:v>
                </c:pt>
                <c:pt idx="1">
                  <c:v>0.28999999999999998</c:v>
                </c:pt>
                <c:pt idx="2">
                  <c:v>0.5</c:v>
                </c:pt>
                <c:pt idx="3">
                  <c:v>0.33300000000000002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 II четверть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604938271605052E-2"/>
                  <c:y val="1.964223296616282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0227592825715773E-2"/>
                  <c:y val="-2.579381898718310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2764309722343375E-2"/>
                  <c:y val="6.065200909780111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4"/>
                <c:pt idx="0">
                  <c:v>8-А</c:v>
                </c:pt>
                <c:pt idx="1">
                  <c:v>8-Б</c:v>
                </c:pt>
                <c:pt idx="2">
                  <c:v>8-В</c:v>
                </c:pt>
                <c:pt idx="3">
                  <c:v>8-Г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0.32300000000000001</c:v>
                </c:pt>
                <c:pt idx="1">
                  <c:v>0.28999999999999998</c:v>
                </c:pt>
                <c:pt idx="2">
                  <c:v>0.55800000000000005</c:v>
                </c:pt>
                <c:pt idx="3">
                  <c:v>0.41899999999999998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4"/>
                <c:pt idx="0">
                  <c:v>8-А</c:v>
                </c:pt>
                <c:pt idx="1">
                  <c:v>8-Б</c:v>
                </c:pt>
                <c:pt idx="2">
                  <c:v>8-В</c:v>
                </c:pt>
                <c:pt idx="3">
                  <c:v>8-Г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1160400"/>
        <c:axId val="182330400"/>
      </c:barChart>
      <c:catAx>
        <c:axId val="181160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 b="1" i="1"/>
            </a:pPr>
            <a:endParaRPr lang="ru-RU"/>
          </a:p>
        </c:txPr>
        <c:crossAx val="182330400"/>
        <c:crosses val="autoZero"/>
        <c:auto val="1"/>
        <c:lblAlgn val="ctr"/>
        <c:lblOffset val="100"/>
        <c:noMultiLvlLbl val="0"/>
      </c:catAx>
      <c:valAx>
        <c:axId val="18233040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81160400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6.1797324676520833E-2"/>
          <c:y val="0.83852272732294031"/>
          <c:w val="0.93816837040106837"/>
          <c:h val="0.15863853916581724"/>
        </c:manualLayout>
      </c:layout>
      <c:overlay val="0"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995556476493056E-2"/>
          <c:y val="2.7499949373512991E-2"/>
          <c:w val="0.92995464382741644"/>
          <c:h val="0.651380454376753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качество I четверть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754385964912290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14,2%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3391812865497102E-2"/>
                  <c:y val="-7.499974901658752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23,5%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0467836257309982E-2"/>
                  <c:y val="-2.499991633886264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3"/>
                <c:pt idx="0">
                  <c:v>9-А</c:v>
                </c:pt>
                <c:pt idx="1">
                  <c:v>9-Б</c:v>
                </c:pt>
                <c:pt idx="2">
                  <c:v>9-В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0.14199999999999999</c:v>
                </c:pt>
                <c:pt idx="1">
                  <c:v>0.23499999999999999</c:v>
                </c:pt>
                <c:pt idx="2">
                  <c:v>0.36299999999999999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 II  четверть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093567251461988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5087719298245612E-2"/>
                  <c:y val="-6.827855427956895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9005847953216373E-2"/>
                  <c:y val="-7.499974901658798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9941520467836268E-2"/>
                  <c:y val="6.8278554279568955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33,3%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3"/>
                <c:pt idx="0">
                  <c:v>9-А</c:v>
                </c:pt>
                <c:pt idx="1">
                  <c:v>9-Б</c:v>
                </c:pt>
                <c:pt idx="2">
                  <c:v>9-В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0.114</c:v>
                </c:pt>
                <c:pt idx="1">
                  <c:v>0.18099999999999999</c:v>
                </c:pt>
                <c:pt idx="2">
                  <c:v>0.28570000000000001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3"/>
                <c:pt idx="0">
                  <c:v>9-А</c:v>
                </c:pt>
                <c:pt idx="1">
                  <c:v>9-Б</c:v>
                </c:pt>
                <c:pt idx="2">
                  <c:v>9-В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2331576"/>
        <c:axId val="182331968"/>
      </c:barChart>
      <c:catAx>
        <c:axId val="1823315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400" b="1" i="1"/>
            </a:pPr>
            <a:endParaRPr lang="ru-RU"/>
          </a:p>
        </c:txPr>
        <c:crossAx val="182331968"/>
        <c:crosses val="autoZero"/>
        <c:auto val="1"/>
        <c:lblAlgn val="ctr"/>
        <c:lblOffset val="100"/>
        <c:noMultiLvlLbl val="0"/>
      </c:catAx>
      <c:valAx>
        <c:axId val="1823319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82331576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5.5949371460146426E-2"/>
          <c:y val="0.85870604433661668"/>
          <c:w val="0.91331456923147758"/>
          <c:h val="8.76820291024345E-2"/>
        </c:manualLayout>
      </c:layout>
      <c:overlay val="0"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4071579868305936E-2"/>
          <c:y val="2.749990797274908E-2"/>
          <c:w val="0.92995464382741644"/>
          <c:h val="0.651380454376753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успеваемость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754385964912292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3391812865497102E-2"/>
                  <c:y val="-7.499974901658752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0467836257309982E-2"/>
                  <c:y val="-2.499991633886264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96,4%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10-А</c:v>
                </c:pt>
                <c:pt idx="1">
                  <c:v>10-Б</c:v>
                </c:pt>
                <c:pt idx="2">
                  <c:v>10-В</c:v>
                </c:pt>
                <c:pt idx="3">
                  <c:v>10-Г</c:v>
                </c:pt>
                <c:pt idx="4">
                  <c:v>11-А</c:v>
                </c:pt>
                <c:pt idx="5">
                  <c:v>11-Б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1</c:v>
                </c:pt>
                <c:pt idx="1">
                  <c:v>1</c:v>
                </c:pt>
                <c:pt idx="2">
                  <c:v>0.96399999999999997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15789473684211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608187134502936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9005847953216373E-2"/>
                  <c:y val="-7.499974901658798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10-А</c:v>
                </c:pt>
                <c:pt idx="1">
                  <c:v>10-Б</c:v>
                </c:pt>
                <c:pt idx="2">
                  <c:v>10-В</c:v>
                </c:pt>
                <c:pt idx="3">
                  <c:v>10-Г</c:v>
                </c:pt>
                <c:pt idx="4">
                  <c:v>11-А</c:v>
                </c:pt>
                <c:pt idx="5">
                  <c:v>11-Б</c:v>
                </c:pt>
              </c:strCache>
            </c:strRef>
          </c:cat>
          <c:val>
            <c:numRef>
              <c:f>Лист1!$C$2:$C$7</c:f>
              <c:numCache>
                <c:formatCode>0%</c:formatCode>
                <c:ptCount val="6"/>
                <c:pt idx="0">
                  <c:v>0.21875</c:v>
                </c:pt>
                <c:pt idx="1">
                  <c:v>0.34375</c:v>
                </c:pt>
                <c:pt idx="2">
                  <c:v>0.107</c:v>
                </c:pt>
                <c:pt idx="3">
                  <c:v>0.22</c:v>
                </c:pt>
                <c:pt idx="4">
                  <c:v>0.4</c:v>
                </c:pt>
                <c:pt idx="5">
                  <c:v>0.44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10-А</c:v>
                </c:pt>
                <c:pt idx="1">
                  <c:v>10-Б</c:v>
                </c:pt>
                <c:pt idx="2">
                  <c:v>10-В</c:v>
                </c:pt>
                <c:pt idx="3">
                  <c:v>10-Г</c:v>
                </c:pt>
                <c:pt idx="4">
                  <c:v>11-А</c:v>
                </c:pt>
                <c:pt idx="5">
                  <c:v>11-Б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2332360"/>
        <c:axId val="182332752"/>
      </c:barChart>
      <c:catAx>
        <c:axId val="1823323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400" b="1" i="1"/>
            </a:pPr>
            <a:endParaRPr lang="ru-RU"/>
          </a:p>
        </c:txPr>
        <c:crossAx val="182332752"/>
        <c:crosses val="autoZero"/>
        <c:auto val="1"/>
        <c:lblAlgn val="ctr"/>
        <c:lblOffset val="100"/>
        <c:noMultiLvlLbl val="0"/>
      </c:catAx>
      <c:valAx>
        <c:axId val="1823327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82332360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5.5949371460146426E-2"/>
          <c:y val="0.85870604433661668"/>
          <c:w val="0.91331456923147758"/>
          <c:h val="8.76820291024345E-2"/>
        </c:manualLayout>
      </c:layout>
      <c:overlay val="0"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8FD2C1-EB7F-4C94-B897-C269810C904B}" type="datetimeFigureOut">
              <a:rPr lang="ru-RU" smtClean="0"/>
              <a:pPr/>
              <a:t>15.01.2019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DE0CBF-3DB5-4CB1-AE36-789EC93688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8FD2C1-EB7F-4C94-B897-C269810C904B}" type="datetimeFigureOut">
              <a:rPr lang="ru-RU" smtClean="0"/>
              <a:pPr/>
              <a:t>15.01.2019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DE0CBF-3DB5-4CB1-AE36-789EC93688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8FD2C1-EB7F-4C94-B897-C269810C904B}" type="datetimeFigureOut">
              <a:rPr lang="ru-RU" smtClean="0"/>
              <a:pPr/>
              <a:t>15.01.2019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DE0CBF-3DB5-4CB1-AE36-789EC93688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8FD2C1-EB7F-4C94-B897-C269810C904B}" type="datetimeFigureOut">
              <a:rPr lang="ru-RU" smtClean="0"/>
              <a:pPr/>
              <a:t>15.01.2019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DE0CBF-3DB5-4CB1-AE36-789EC93688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8FD2C1-EB7F-4C94-B897-C269810C904B}" type="datetimeFigureOut">
              <a:rPr lang="ru-RU" smtClean="0"/>
              <a:pPr/>
              <a:t>15.01.2019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DE0CBF-3DB5-4CB1-AE36-789EC93688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8FD2C1-EB7F-4C94-B897-C269810C904B}" type="datetimeFigureOut">
              <a:rPr lang="ru-RU" smtClean="0"/>
              <a:pPr/>
              <a:t>15.01.2019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DE0CBF-3DB5-4CB1-AE36-789EC93688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8FD2C1-EB7F-4C94-B897-C269810C904B}" type="datetimeFigureOut">
              <a:rPr lang="ru-RU" smtClean="0"/>
              <a:pPr/>
              <a:t>15.01.2019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DE0CBF-3DB5-4CB1-AE36-789EC93688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8FD2C1-EB7F-4C94-B897-C269810C904B}" type="datetimeFigureOut">
              <a:rPr lang="ru-RU" smtClean="0"/>
              <a:pPr/>
              <a:t>15.01.2019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DE0CBF-3DB5-4CB1-AE36-789EC93688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8FD2C1-EB7F-4C94-B897-C269810C904B}" type="datetimeFigureOut">
              <a:rPr lang="ru-RU" smtClean="0"/>
              <a:pPr/>
              <a:t>15.01.2019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DE0CBF-3DB5-4CB1-AE36-789EC93688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8FD2C1-EB7F-4C94-B897-C269810C904B}" type="datetimeFigureOut">
              <a:rPr lang="ru-RU" smtClean="0"/>
              <a:pPr/>
              <a:t>15.01.2019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DE0CBF-3DB5-4CB1-AE36-789EC93688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8FD2C1-EB7F-4C94-B897-C269810C904B}" type="datetimeFigureOut">
              <a:rPr lang="ru-RU" smtClean="0"/>
              <a:pPr/>
              <a:t>15.01.2019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DE0CBF-3DB5-4CB1-AE36-789EC93688F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88FD2C1-EB7F-4C94-B897-C269810C904B}" type="datetimeFigureOut">
              <a:rPr lang="ru-RU" smtClean="0"/>
              <a:pPr/>
              <a:t>15.01.2019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6DE0CBF-3DB5-4CB1-AE36-789EC93688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143380"/>
            <a:ext cx="8183880" cy="1143008"/>
          </a:xfrm>
        </p:spPr>
        <p:txBody>
          <a:bodyPr/>
          <a:lstStyle/>
          <a:p>
            <a:r>
              <a:rPr lang="ru-RU" dirty="0" smtClean="0"/>
              <a:t>Педагогический совет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i="1" dirty="0" smtClean="0">
                <a:latin typeface="+mj-lt"/>
              </a:rPr>
              <a:t>Итоги успеваемости и качества знаний учащихся СОШ № 25  </a:t>
            </a:r>
            <a:endParaRPr lang="en-US" b="1" i="1" dirty="0" smtClean="0">
              <a:latin typeface="+mj-lt"/>
            </a:endParaRPr>
          </a:p>
          <a:p>
            <a:pPr algn="ctr">
              <a:buNone/>
            </a:pPr>
            <a:r>
              <a:rPr lang="ru-RU" b="1" i="1" dirty="0" smtClean="0">
                <a:latin typeface="+mj-lt"/>
              </a:rPr>
              <a:t>за </a:t>
            </a:r>
            <a:r>
              <a:rPr lang="en-US" b="1" i="1" dirty="0" smtClean="0">
                <a:latin typeface="+mj-lt"/>
              </a:rPr>
              <a:t>I</a:t>
            </a:r>
            <a:r>
              <a:rPr lang="ru-RU" b="1" i="1" dirty="0" smtClean="0">
                <a:latin typeface="+mj-lt"/>
              </a:rPr>
              <a:t>  полугодие</a:t>
            </a:r>
          </a:p>
          <a:p>
            <a:pPr algn="ctr">
              <a:buNone/>
            </a:pPr>
            <a:r>
              <a:rPr lang="ru-RU" b="1" i="1" dirty="0" smtClean="0">
                <a:latin typeface="+mj-lt"/>
              </a:rPr>
              <a:t> 2018-201</a:t>
            </a:r>
            <a:r>
              <a:rPr lang="ru-RU" b="1" i="1" dirty="0">
                <a:latin typeface="+mj-lt"/>
              </a:rPr>
              <a:t>9</a:t>
            </a:r>
            <a:r>
              <a:rPr lang="ru-RU" b="1" i="1" dirty="0" smtClean="0">
                <a:latin typeface="+mj-lt"/>
              </a:rPr>
              <a:t>  учебного года</a:t>
            </a:r>
            <a:endParaRPr lang="ru-RU" b="1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71438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/>
              <a:t/>
            </a:r>
            <a:br>
              <a:rPr lang="ru-RU" sz="3100" b="1" i="1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b="1" i="1" dirty="0" smtClean="0"/>
              <a:t> 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5541957"/>
              </p:ext>
            </p:extLst>
          </p:nvPr>
        </p:nvGraphicFramePr>
        <p:xfrm>
          <a:off x="304800" y="245122"/>
          <a:ext cx="8553480" cy="621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143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7</a:t>
            </a:r>
            <a:r>
              <a:rPr lang="en-US" dirty="0" smtClean="0"/>
              <a:t> </a:t>
            </a:r>
            <a:r>
              <a:rPr lang="ru-RU" dirty="0" smtClean="0"/>
              <a:t>классы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215370" cy="5008579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049190"/>
              </p:ext>
            </p:extLst>
          </p:nvPr>
        </p:nvGraphicFramePr>
        <p:xfrm>
          <a:off x="357158" y="1071545"/>
          <a:ext cx="8484240" cy="517240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57257"/>
                <a:gridCol w="798568"/>
                <a:gridCol w="798568"/>
                <a:gridCol w="798568"/>
                <a:gridCol w="798568"/>
                <a:gridCol w="853122"/>
                <a:gridCol w="798568"/>
                <a:gridCol w="2781021"/>
              </a:tblGrid>
              <a:tr h="74227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</a:rPr>
                        <a:t>класс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</a:rPr>
                        <a:t> четверть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>
                          <a:solidFill>
                            <a:schemeClr val="tx1"/>
                          </a:solidFill>
                          <a:effectLst/>
                        </a:rPr>
                        <a:t>II</a:t>
                      </a:r>
                      <a:r>
                        <a:rPr lang="ru-RU" sz="2200" b="1" dirty="0" smtClean="0">
                          <a:solidFill>
                            <a:schemeClr val="tx1"/>
                          </a:solidFill>
                          <a:effectLst/>
                        </a:rPr>
                        <a:t> четверть</a:t>
                      </a:r>
                      <a:endParaRPr lang="ru-RU" sz="22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изменения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</a:rPr>
                        <a:t>Ф.И.О.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</a:rPr>
                        <a:t> классного руководителя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84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effectLst/>
                        </a:rPr>
                        <a:t>%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err="1" smtClean="0">
                          <a:effectLst/>
                        </a:rPr>
                        <a:t>усп</a:t>
                      </a:r>
                      <a:r>
                        <a:rPr lang="ru-RU" sz="2200" b="1" dirty="0" smtClean="0">
                          <a:effectLst/>
                        </a:rPr>
                        <a:t>.</a:t>
                      </a:r>
                      <a:endParaRPr lang="ru-RU" sz="2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</a:rPr>
                        <a:t>%  </a:t>
                      </a:r>
                      <a:endParaRPr lang="en-US" sz="22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err="1" smtClean="0">
                          <a:effectLst/>
                        </a:rPr>
                        <a:t>кач</a:t>
                      </a:r>
                      <a:endParaRPr lang="ru-RU" sz="2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effectLst/>
                        </a:rPr>
                        <a:t>%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effectLst/>
                        </a:rPr>
                        <a:t> </a:t>
                      </a:r>
                      <a:r>
                        <a:rPr lang="ru-RU" sz="2200" b="1" dirty="0" err="1" smtClean="0">
                          <a:effectLst/>
                        </a:rPr>
                        <a:t>усп</a:t>
                      </a:r>
                      <a:endParaRPr lang="ru-RU" sz="2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</a:rPr>
                        <a:t>%  </a:t>
                      </a:r>
                      <a:endParaRPr lang="en-US" sz="22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err="1" smtClean="0">
                          <a:effectLst/>
                        </a:rPr>
                        <a:t>кач</a:t>
                      </a:r>
                      <a:endParaRPr lang="ru-RU" sz="2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effectLst/>
                        </a:rPr>
                        <a:t>%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effectLst/>
                        </a:rPr>
                        <a:t> </a:t>
                      </a:r>
                      <a:r>
                        <a:rPr lang="ru-RU" sz="2200" b="1" dirty="0" err="1" smtClean="0">
                          <a:effectLst/>
                        </a:rPr>
                        <a:t>усп</a:t>
                      </a:r>
                      <a:endParaRPr lang="ru-RU" sz="2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</a:rPr>
                        <a:t>%  </a:t>
                      </a:r>
                      <a:endParaRPr lang="en-US" sz="22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err="1" smtClean="0">
                          <a:effectLst/>
                        </a:rPr>
                        <a:t>кач</a:t>
                      </a:r>
                      <a:endParaRPr lang="ru-RU" sz="2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93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7-а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38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Качиева Т.Т.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</a:tr>
              <a:tr h="674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7-б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5неусп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9,6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80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+6,4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Аксёнова С.М.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</a:tr>
              <a:tr h="674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7-в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48,4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+1,4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Соколова М.В.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</a:tr>
              <a:tr h="63738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7-г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44,4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32,1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-12,3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Сакеева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А.С.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</a:tr>
              <a:tr h="10864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7кл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95,9 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неусп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y-KG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35,25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94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8 неусп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33,625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-1,625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0180537"/>
              </p:ext>
            </p:extLst>
          </p:nvPr>
        </p:nvGraphicFramePr>
        <p:xfrm>
          <a:off x="500034" y="500042"/>
          <a:ext cx="8358246" cy="5651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85784"/>
          </a:xfrm>
        </p:spPr>
        <p:txBody>
          <a:bodyPr>
            <a:normAutofit/>
          </a:bodyPr>
          <a:lstStyle/>
          <a:p>
            <a:r>
              <a:rPr lang="ru-RU" dirty="0" smtClean="0"/>
              <a:t>8</a:t>
            </a:r>
            <a:r>
              <a:rPr lang="en-US" dirty="0" smtClean="0"/>
              <a:t> </a:t>
            </a:r>
            <a:r>
              <a:rPr lang="ru-RU" dirty="0" smtClean="0"/>
              <a:t>классы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2256995"/>
              </p:ext>
            </p:extLst>
          </p:nvPr>
        </p:nvGraphicFramePr>
        <p:xfrm>
          <a:off x="304800" y="1214422"/>
          <a:ext cx="8646866" cy="541649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95300"/>
                <a:gridCol w="1000132"/>
                <a:gridCol w="762006"/>
                <a:gridCol w="1023944"/>
                <a:gridCol w="738194"/>
                <a:gridCol w="881069"/>
                <a:gridCol w="881069"/>
                <a:gridCol w="2665152"/>
              </a:tblGrid>
              <a:tr h="36337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</a:rPr>
                        <a:t>класс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</a:rPr>
                        <a:t> четверть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>
                          <a:solidFill>
                            <a:schemeClr val="tx1"/>
                          </a:solidFill>
                          <a:effectLst/>
                        </a:rPr>
                        <a:t>II</a:t>
                      </a:r>
                      <a:r>
                        <a:rPr lang="ru-RU" sz="2200" b="1" dirty="0" smtClean="0">
                          <a:solidFill>
                            <a:schemeClr val="tx1"/>
                          </a:solidFill>
                          <a:effectLst/>
                        </a:rPr>
                        <a:t> четверть</a:t>
                      </a:r>
                      <a:endParaRPr lang="ru-RU" sz="22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изменения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</a:rPr>
                        <a:t>Ф.И.О.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</a:rPr>
                        <a:t> классного руководителя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97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effectLst/>
                        </a:rPr>
                        <a:t>%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effectLst/>
                        </a:rPr>
                        <a:t> </a:t>
                      </a:r>
                      <a:r>
                        <a:rPr lang="ru-RU" sz="2200" b="1" dirty="0" err="1" smtClean="0">
                          <a:effectLst/>
                        </a:rPr>
                        <a:t>усп</a:t>
                      </a:r>
                      <a:r>
                        <a:rPr lang="ru-RU" sz="2200" b="1" dirty="0" smtClean="0">
                          <a:effectLst/>
                        </a:rPr>
                        <a:t>.</a:t>
                      </a:r>
                      <a:endParaRPr lang="ru-RU" sz="2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</a:rPr>
                        <a:t>%  </a:t>
                      </a:r>
                      <a:endParaRPr lang="en-US" sz="22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err="1" smtClean="0">
                          <a:effectLst/>
                        </a:rPr>
                        <a:t>кач</a:t>
                      </a:r>
                      <a:endParaRPr lang="ru-RU" sz="2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effectLst/>
                        </a:rPr>
                        <a:t>%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effectLst/>
                        </a:rPr>
                        <a:t> </a:t>
                      </a:r>
                      <a:r>
                        <a:rPr lang="ru-RU" sz="2200" b="1" dirty="0" err="1" smtClean="0">
                          <a:effectLst/>
                        </a:rPr>
                        <a:t>усп</a:t>
                      </a:r>
                      <a:r>
                        <a:rPr lang="ru-RU" sz="2200" b="1" dirty="0" smtClean="0">
                          <a:effectLst/>
                        </a:rPr>
                        <a:t>.</a:t>
                      </a:r>
                      <a:endParaRPr lang="ru-RU" sz="2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</a:rPr>
                        <a:t>%  </a:t>
                      </a:r>
                      <a:endParaRPr lang="en-US" sz="22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err="1" smtClean="0">
                          <a:effectLst/>
                        </a:rPr>
                        <a:t>кач</a:t>
                      </a:r>
                      <a:endParaRPr lang="ru-RU" sz="2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effectLst/>
                        </a:rPr>
                        <a:t>%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effectLst/>
                        </a:rPr>
                        <a:t> </a:t>
                      </a:r>
                      <a:r>
                        <a:rPr lang="ru-RU" sz="2200" b="1" dirty="0" err="1" smtClean="0">
                          <a:effectLst/>
                        </a:rPr>
                        <a:t>усп</a:t>
                      </a:r>
                      <a:endParaRPr lang="ru-RU" sz="2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</a:rPr>
                        <a:t>%  </a:t>
                      </a:r>
                      <a:endParaRPr lang="en-US" sz="22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err="1" smtClean="0">
                          <a:effectLst/>
                        </a:rPr>
                        <a:t>кач</a:t>
                      </a:r>
                      <a:endParaRPr lang="ru-RU" sz="2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2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8-а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31,25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+1,05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Манапбаева Г.Б.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</a:tr>
              <a:tr h="714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8-б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Бакирова П.Д.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</a:tr>
              <a:tr h="714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8-в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Соколова М.В.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</a:tr>
              <a:tr h="714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8-г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+8,6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Краснова И.А.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</a:tr>
              <a:tr h="10303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8кл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97,6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3неусп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35,88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23,3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+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2,4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+3,9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8127371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785818"/>
          </a:xfrm>
        </p:spPr>
        <p:txBody>
          <a:bodyPr>
            <a:normAutofit/>
          </a:bodyPr>
          <a:lstStyle/>
          <a:p>
            <a:r>
              <a:rPr lang="ru-RU" dirty="0" smtClean="0"/>
              <a:t>9</a:t>
            </a:r>
            <a:r>
              <a:rPr lang="en-US" dirty="0" smtClean="0"/>
              <a:t> </a:t>
            </a:r>
            <a:r>
              <a:rPr lang="ru-RU" dirty="0" smtClean="0"/>
              <a:t>классы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0233546"/>
              </p:ext>
            </p:extLst>
          </p:nvPr>
        </p:nvGraphicFramePr>
        <p:xfrm>
          <a:off x="285720" y="928670"/>
          <a:ext cx="8429683" cy="457319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42942"/>
                <a:gridCol w="1028677"/>
                <a:gridCol w="833443"/>
                <a:gridCol w="923962"/>
                <a:gridCol w="742924"/>
                <a:gridCol w="833443"/>
                <a:gridCol w="833443"/>
                <a:gridCol w="2590849"/>
              </a:tblGrid>
              <a:tr h="61373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</a:rPr>
                        <a:t>класс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</a:rPr>
                        <a:t> четверть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>
                          <a:solidFill>
                            <a:schemeClr val="tx1"/>
                          </a:solidFill>
                          <a:effectLst/>
                        </a:rPr>
                        <a:t>II</a:t>
                      </a:r>
                      <a:r>
                        <a:rPr lang="ru-RU" sz="22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b="1" dirty="0" err="1" smtClean="0">
                          <a:solidFill>
                            <a:schemeClr val="tx1"/>
                          </a:solidFill>
                          <a:effectLst/>
                        </a:rPr>
                        <a:t>четв</a:t>
                      </a:r>
                      <a:r>
                        <a:rPr lang="ru-RU" sz="2200" b="1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22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изменения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</a:rPr>
                        <a:t>Ф.И.О.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</a:rPr>
                        <a:t> классного руководителя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65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effectLst/>
                        </a:rPr>
                        <a:t>%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err="1" smtClean="0">
                          <a:effectLst/>
                        </a:rPr>
                        <a:t>усп</a:t>
                      </a:r>
                      <a:r>
                        <a:rPr lang="ru-RU" sz="2200" b="1" dirty="0" smtClean="0">
                          <a:effectLst/>
                        </a:rPr>
                        <a:t>.</a:t>
                      </a:r>
                      <a:endParaRPr lang="ru-RU" sz="2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</a:rPr>
                        <a:t>%  </a:t>
                      </a:r>
                      <a:endParaRPr lang="en-US" sz="22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err="1" smtClean="0">
                          <a:effectLst/>
                        </a:rPr>
                        <a:t>кач</a:t>
                      </a:r>
                      <a:r>
                        <a:rPr lang="ru-RU" sz="2200" b="1" dirty="0" smtClean="0">
                          <a:effectLst/>
                        </a:rPr>
                        <a:t>.</a:t>
                      </a:r>
                      <a:endParaRPr lang="ru-RU" sz="2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effectLst/>
                        </a:rPr>
                        <a:t>%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err="1" smtClean="0">
                          <a:effectLst/>
                        </a:rPr>
                        <a:t>усп</a:t>
                      </a:r>
                      <a:r>
                        <a:rPr lang="ru-RU" sz="2200" b="1" dirty="0" smtClean="0">
                          <a:effectLst/>
                        </a:rPr>
                        <a:t>.</a:t>
                      </a:r>
                      <a:endParaRPr lang="ru-RU" sz="2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</a:rPr>
                        <a:t>%  </a:t>
                      </a:r>
                      <a:endParaRPr lang="en-US" sz="22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err="1" smtClean="0">
                          <a:effectLst/>
                        </a:rPr>
                        <a:t>кач</a:t>
                      </a:r>
                      <a:endParaRPr lang="ru-RU" sz="2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effectLst/>
                        </a:rPr>
                        <a:t>%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err="1" smtClean="0">
                          <a:effectLst/>
                        </a:rPr>
                        <a:t>усп</a:t>
                      </a:r>
                      <a:r>
                        <a:rPr lang="ru-RU" sz="2200" b="1" dirty="0" smtClean="0">
                          <a:effectLst/>
                        </a:rPr>
                        <a:t>.</a:t>
                      </a:r>
                      <a:endParaRPr lang="ru-RU" sz="2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</a:rPr>
                        <a:t>%  </a:t>
                      </a:r>
                      <a:endParaRPr lang="en-US" sz="22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err="1" smtClean="0">
                          <a:effectLst/>
                        </a:rPr>
                        <a:t>кач</a:t>
                      </a:r>
                      <a:r>
                        <a:rPr lang="ru-RU" sz="2200" b="1" dirty="0" smtClean="0">
                          <a:effectLst/>
                        </a:rPr>
                        <a:t>.</a:t>
                      </a:r>
                      <a:endParaRPr lang="ru-RU" sz="2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9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9-а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14,2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11,4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-2,8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Жукова Н.Н.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</a:tr>
              <a:tr h="633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9-б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96,7 </a:t>
                      </a:r>
                      <a:endParaRPr lang="ru-RU" sz="2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неусп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23,5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96,9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 algn="ctr"/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неусп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18,1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+0,2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-5,4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Бектурганова Ж.А.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</a:tr>
              <a:tr h="750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9-в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36,3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28,57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-7,73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Сулиева Э.Н.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</a:tr>
              <a:tr h="11407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9кл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97,05 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неусп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24,6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неусп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32,98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+1,85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-5,31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9977066"/>
              </p:ext>
            </p:extLst>
          </p:nvPr>
        </p:nvGraphicFramePr>
        <p:xfrm>
          <a:off x="142844" y="285728"/>
          <a:ext cx="8686800" cy="5580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29600" cy="78581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10-11 </a:t>
            </a:r>
            <a:r>
              <a:rPr lang="ru-RU" sz="2800" dirty="0" smtClean="0"/>
              <a:t>классы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482042" cy="4525963"/>
          </a:xfrm>
        </p:spPr>
        <p:txBody>
          <a:bodyPr/>
          <a:lstStyle/>
          <a:p>
            <a:endParaRPr lang="en-US" dirty="0" smtClean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082977"/>
              </p:ext>
            </p:extLst>
          </p:nvPr>
        </p:nvGraphicFramePr>
        <p:xfrm>
          <a:off x="500034" y="1142984"/>
          <a:ext cx="8215371" cy="546845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71571"/>
                <a:gridCol w="2714644"/>
                <a:gridCol w="1534216"/>
                <a:gridCol w="2894940"/>
              </a:tblGrid>
              <a:tr h="38168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</a:rPr>
                        <a:t>класс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b="1" dirty="0" smtClean="0">
                          <a:solidFill>
                            <a:schemeClr val="tx1"/>
                          </a:solidFill>
                          <a:effectLst/>
                        </a:rPr>
                        <a:t>полугодие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</a:rPr>
                        <a:t>Ф.И.О.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</a:rPr>
                        <a:t> классного руководителя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633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%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effectLst/>
                        </a:rPr>
                        <a:t>усп</a:t>
                      </a:r>
                      <a:r>
                        <a:rPr lang="ru-RU" sz="2000" b="1" dirty="0" smtClean="0">
                          <a:effectLst/>
                        </a:rPr>
                        <a:t>.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%  </a:t>
                      </a:r>
                      <a:endParaRPr lang="en-US" sz="20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effectLst/>
                        </a:rPr>
                        <a:t>кач</a:t>
                      </a:r>
                      <a:r>
                        <a:rPr lang="ru-RU" sz="2000" b="1" dirty="0" smtClean="0">
                          <a:effectLst/>
                        </a:rPr>
                        <a:t>.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6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-а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21,875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Керимкулова Е.А.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39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-б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34,375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Имикеева Ж.А.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510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10 -в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96,4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Качиева Т.Т.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334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10-г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21,875</a:t>
                      </a:r>
                    </a:p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Сергеева А.Р.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334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10кл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99,1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22,2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3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11-б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40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Сулиева Э.Н.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351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11-в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Керимкулова Е.А.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563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11кл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42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2923344"/>
              </p:ext>
            </p:extLst>
          </p:nvPr>
        </p:nvGraphicFramePr>
        <p:xfrm>
          <a:off x="142844" y="285728"/>
          <a:ext cx="8686800" cy="5580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2.3 Резервы качества знаний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9 учащихся, имевшие за первую четверть одну «3», ухудшили успеваемость во второй четверти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60" y="1397000"/>
          <a:ext cx="821537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2"/>
                <a:gridCol w="2571768"/>
                <a:gridCol w="571504"/>
                <a:gridCol w="1857388"/>
                <a:gridCol w="2643208"/>
              </a:tblGrid>
              <a:tr h="320040"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№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Ф.И. учащихся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класс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vert="vert27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предмет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четверть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II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четверть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0034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err="1" smtClean="0">
                          <a:latin typeface="Times New Roman"/>
                          <a:ea typeface="Times New Roman"/>
                        </a:rPr>
                        <a:t>Бектеналиева</a:t>
                      </a:r>
                      <a:r>
                        <a:rPr lang="ru-RU" sz="2000" b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b="0" dirty="0" err="1" smtClean="0">
                          <a:latin typeface="Times New Roman"/>
                          <a:ea typeface="Times New Roman"/>
                        </a:rPr>
                        <a:t>Манзура</a:t>
                      </a:r>
                      <a:endParaRPr lang="ru-RU" sz="20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5-а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dirty="0" smtClean="0">
                          <a:latin typeface="Calibri"/>
                        </a:rPr>
                        <a:t>Русский язык</a:t>
                      </a:r>
                      <a:endParaRPr lang="ru-RU" sz="2000" b="1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dirty="0" smtClean="0">
                          <a:latin typeface="Calibri"/>
                        </a:rPr>
                        <a:t>Русск. язык</a:t>
                      </a:r>
                      <a:r>
                        <a:rPr lang="ru-RU" sz="2000" b="0" dirty="0" smtClean="0">
                          <a:latin typeface="Calibri"/>
                        </a:rPr>
                        <a:t>, </a:t>
                      </a:r>
                      <a:r>
                        <a:rPr lang="ru-RU" sz="2000" b="0" baseline="0" dirty="0" smtClean="0">
                          <a:latin typeface="Calibri"/>
                        </a:rPr>
                        <a:t> м</a:t>
                      </a:r>
                      <a:r>
                        <a:rPr lang="ru-RU" sz="2000" b="0" dirty="0" smtClean="0">
                          <a:latin typeface="Calibri"/>
                        </a:rPr>
                        <a:t>атематика</a:t>
                      </a:r>
                      <a:endParaRPr lang="ru-RU" sz="2000" b="0" dirty="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48393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latin typeface="Times New Roman"/>
                          <a:ea typeface="Times New Roman"/>
                        </a:rPr>
                        <a:t>Арзыканова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dirty="0" err="1" smtClean="0">
                          <a:latin typeface="Times New Roman"/>
                          <a:ea typeface="Times New Roman"/>
                        </a:rPr>
                        <a:t>Жанара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5-в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dirty="0" smtClean="0">
                          <a:latin typeface="Calibri"/>
                        </a:rPr>
                        <a:t>Русский язык</a:t>
                      </a:r>
                      <a:endParaRPr lang="ru-RU" sz="2000" b="1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smtClean="0">
                          <a:latin typeface="Calibri"/>
                        </a:rPr>
                        <a:t>Русск. язык</a:t>
                      </a:r>
                      <a:r>
                        <a:rPr lang="ru-RU" sz="2000" b="0" smtClean="0">
                          <a:latin typeface="Calibri"/>
                        </a:rPr>
                        <a:t>,</a:t>
                      </a:r>
                      <a:r>
                        <a:rPr lang="ru-RU" sz="2000" b="0" baseline="0" smtClean="0">
                          <a:latin typeface="Calibri"/>
                        </a:rPr>
                        <a:t> </a:t>
                      </a:r>
                      <a:r>
                        <a:rPr lang="ru-RU" sz="2000" smtClean="0">
                          <a:latin typeface="Times New Roman"/>
                          <a:ea typeface="Times New Roman"/>
                        </a:rPr>
                        <a:t>англ. язык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smtClean="0">
                          <a:latin typeface="Calibri"/>
                        </a:rPr>
                        <a:t>естествознание</a:t>
                      </a:r>
                      <a:endParaRPr lang="ru-RU" sz="2000" dirty="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50006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err="1" smtClean="0">
                          <a:latin typeface="Calibri"/>
                        </a:rPr>
                        <a:t>Келдибаева</a:t>
                      </a:r>
                      <a:r>
                        <a:rPr lang="ru-RU" sz="2000" dirty="0" smtClean="0">
                          <a:latin typeface="Calibri"/>
                        </a:rPr>
                        <a:t>  </a:t>
                      </a:r>
                      <a:r>
                        <a:rPr lang="ru-RU" sz="2000" dirty="0" err="1" smtClean="0">
                          <a:latin typeface="Calibri"/>
                        </a:rPr>
                        <a:t>Айзада</a:t>
                      </a:r>
                      <a:endParaRPr lang="ru-RU" sz="20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Calibri"/>
                        </a:rPr>
                        <a:t>5-д</a:t>
                      </a:r>
                      <a:endParaRPr lang="ru-RU" sz="20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latin typeface="Calibri"/>
                        </a:rPr>
                        <a:t>естествознание</a:t>
                      </a:r>
                      <a:endParaRPr lang="ru-RU" sz="2000" b="1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smtClean="0">
                          <a:latin typeface="Calibri"/>
                        </a:rPr>
                        <a:t> Кырг. литер.,</a:t>
                      </a:r>
                      <a:r>
                        <a:rPr lang="ru-RU" sz="2000" baseline="0" smtClean="0">
                          <a:latin typeface="Calibri"/>
                        </a:rPr>
                        <a:t>  этика</a:t>
                      </a:r>
                      <a:r>
                        <a:rPr lang="ru-RU" sz="2000" smtClean="0">
                          <a:latin typeface="Calibri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smtClean="0">
                          <a:latin typeface="Calibri"/>
                        </a:rPr>
                        <a:t> </a:t>
                      </a:r>
                      <a:r>
                        <a:rPr lang="ru-RU" sz="2000" b="1" smtClean="0">
                          <a:latin typeface="Calibri"/>
                        </a:rPr>
                        <a:t>естествознание</a:t>
                      </a:r>
                      <a:endParaRPr lang="ru-RU" sz="2000" b="1" dirty="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48991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err="1" smtClean="0">
                          <a:latin typeface="Calibri"/>
                        </a:rPr>
                        <a:t>Нурлан</a:t>
                      </a:r>
                      <a:r>
                        <a:rPr lang="ru-RU" sz="2000" dirty="0" smtClean="0">
                          <a:latin typeface="Calibri"/>
                        </a:rPr>
                        <a:t> к </a:t>
                      </a:r>
                      <a:r>
                        <a:rPr lang="ru-RU" sz="2000" dirty="0" err="1" smtClean="0">
                          <a:latin typeface="Calibri"/>
                        </a:rPr>
                        <a:t>Медерина</a:t>
                      </a:r>
                      <a:endParaRPr lang="ru-RU" sz="20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Calibri"/>
                        </a:rPr>
                        <a:t>5-д</a:t>
                      </a:r>
                      <a:endParaRPr lang="ru-RU" sz="20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dirty="0" smtClean="0">
                          <a:latin typeface="Calibri"/>
                        </a:rPr>
                        <a:t>Русский язык</a:t>
                      </a:r>
                      <a:endParaRPr lang="ru-RU" sz="2000" b="1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smtClean="0">
                          <a:latin typeface="Calibri"/>
                        </a:rPr>
                        <a:t>Русский язык, </a:t>
                      </a:r>
                      <a:r>
                        <a:rPr lang="ru-RU" sz="2000" b="0" smtClean="0">
                          <a:latin typeface="Calibri"/>
                        </a:rPr>
                        <a:t>литер., история Кыргызстана</a:t>
                      </a:r>
                      <a:endParaRPr lang="ru-RU" sz="2000" b="1" dirty="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62905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Calibri"/>
                        </a:rPr>
                        <a:t>Мелис к </a:t>
                      </a:r>
                      <a:r>
                        <a:rPr lang="ru-RU" sz="2000" dirty="0" err="1" smtClean="0">
                          <a:latin typeface="Calibri"/>
                        </a:rPr>
                        <a:t>Адеми</a:t>
                      </a:r>
                      <a:endParaRPr lang="ru-RU" sz="20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Calibri"/>
                        </a:rPr>
                        <a:t>6-а</a:t>
                      </a:r>
                      <a:endParaRPr lang="ru-RU" sz="20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0" dirty="0" smtClean="0">
                          <a:latin typeface="Calibri"/>
                        </a:rPr>
                        <a:t>Русский</a:t>
                      </a:r>
                      <a:r>
                        <a:rPr lang="ru-RU" sz="2000" b="0" baseline="0" dirty="0" smtClean="0">
                          <a:latin typeface="Calibri"/>
                        </a:rPr>
                        <a:t> язык (исправлено)</a:t>
                      </a:r>
                      <a:endParaRPr lang="ru-RU" sz="2000" b="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0" dirty="0" smtClean="0">
                          <a:latin typeface="Calibri"/>
                        </a:rPr>
                        <a:t>История </a:t>
                      </a:r>
                      <a:r>
                        <a:rPr lang="ru-RU" sz="2000" b="0" dirty="0" err="1" smtClean="0">
                          <a:latin typeface="Calibri"/>
                        </a:rPr>
                        <a:t>Кырг</a:t>
                      </a:r>
                      <a:r>
                        <a:rPr lang="ru-RU" sz="2000" b="0" dirty="0" smtClean="0">
                          <a:latin typeface="Calibri"/>
                        </a:rPr>
                        <a:t>., </a:t>
                      </a:r>
                      <a:r>
                        <a:rPr lang="ru-RU" sz="2000" b="0" dirty="0" err="1" smtClean="0">
                          <a:latin typeface="Calibri"/>
                        </a:rPr>
                        <a:t>история</a:t>
                      </a:r>
                      <a:r>
                        <a:rPr lang="ru-RU" sz="2000" b="0" dirty="0" smtClean="0">
                          <a:latin typeface="Calibri"/>
                        </a:rPr>
                        <a:t>  др. мира, математика, биология,</a:t>
                      </a:r>
                      <a:r>
                        <a:rPr lang="ru-RU" sz="2000" b="0" baseline="0" dirty="0" smtClean="0">
                          <a:latin typeface="Calibri"/>
                        </a:rPr>
                        <a:t> экология</a:t>
                      </a:r>
                      <a:endParaRPr lang="ru-RU" sz="2000" b="0" dirty="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01122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400" b="1" dirty="0" smtClean="0"/>
              <a:t>1. Успеваемость и качество знаний </a:t>
            </a:r>
            <a:br>
              <a:rPr lang="ru-RU" sz="2400" b="1" dirty="0" smtClean="0"/>
            </a:br>
            <a:r>
              <a:rPr lang="en-US" sz="2400" dirty="0" smtClean="0"/>
              <a:t>I </a:t>
            </a:r>
            <a:r>
              <a:rPr lang="ru-RU" sz="2400" dirty="0" smtClean="0"/>
              <a:t>полугодие  </a:t>
            </a:r>
            <a:r>
              <a:rPr lang="ru-RU" sz="2400" b="1" dirty="0" smtClean="0"/>
              <a:t> 201</a:t>
            </a:r>
            <a:r>
              <a:rPr lang="ru-RU" sz="2400" dirty="0" smtClean="0"/>
              <a:t>8</a:t>
            </a:r>
            <a:r>
              <a:rPr lang="ru-RU" sz="2400" b="1" dirty="0" smtClean="0"/>
              <a:t> - 201</a:t>
            </a:r>
            <a:r>
              <a:rPr lang="ru-RU" sz="2400" dirty="0"/>
              <a:t>9</a:t>
            </a:r>
            <a:r>
              <a:rPr lang="ru-RU" sz="2400" b="1" dirty="0" smtClean="0"/>
              <a:t> учебный год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515949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400" dirty="0"/>
              <a:t>В </a:t>
            </a:r>
            <a:r>
              <a:rPr lang="ru-RU" sz="2400" dirty="0" smtClean="0"/>
              <a:t>СОШ</a:t>
            </a:r>
            <a:r>
              <a:rPr lang="en-US" sz="2400" dirty="0" smtClean="0"/>
              <a:t> </a:t>
            </a:r>
            <a:r>
              <a:rPr lang="ru-RU" sz="2400" dirty="0" smtClean="0"/>
              <a:t>№</a:t>
            </a:r>
            <a:r>
              <a:rPr lang="en-US" sz="2400" dirty="0" smtClean="0"/>
              <a:t> </a:t>
            </a:r>
            <a:r>
              <a:rPr lang="ru-RU" sz="2400" dirty="0" smtClean="0"/>
              <a:t>25 </a:t>
            </a:r>
            <a:r>
              <a:rPr lang="ru-RU" sz="2400" dirty="0"/>
              <a:t>на конец </a:t>
            </a:r>
            <a:r>
              <a:rPr lang="ru-RU" sz="2400" dirty="0" smtClean="0"/>
              <a:t>1 полугодия </a:t>
            </a:r>
            <a:r>
              <a:rPr lang="ru-RU" sz="2400" dirty="0"/>
              <a:t>в 1-11  классах обучаются  </a:t>
            </a:r>
            <a:r>
              <a:rPr lang="ru-RU" sz="2400" i="1" dirty="0" smtClean="0"/>
              <a:t>1</a:t>
            </a:r>
            <a:r>
              <a:rPr lang="en-US" sz="2400" i="1" dirty="0" smtClean="0"/>
              <a:t>4</a:t>
            </a:r>
            <a:r>
              <a:rPr lang="ru-RU" sz="2400" i="1" dirty="0" smtClean="0"/>
              <a:t>04 </a:t>
            </a:r>
            <a:r>
              <a:rPr lang="ru-RU" sz="2400" dirty="0"/>
              <a:t>учащихся.</a:t>
            </a:r>
          </a:p>
          <a:p>
            <a:pPr marL="0" indent="0">
              <a:buNone/>
            </a:pPr>
            <a:r>
              <a:rPr lang="ru-RU" sz="2400" dirty="0"/>
              <a:t>Из них аттестовано – </a:t>
            </a:r>
            <a:r>
              <a:rPr lang="ru-RU" sz="2400" dirty="0" smtClean="0"/>
              <a:t>1072 </a:t>
            </a:r>
            <a:r>
              <a:rPr lang="ru-RU" sz="2400" dirty="0"/>
              <a:t>учащихся</a:t>
            </a:r>
            <a:r>
              <a:rPr lang="ru-RU" sz="2400" dirty="0" smtClean="0"/>
              <a:t>,</a:t>
            </a:r>
            <a:endParaRPr lang="en-US" sz="2400" dirty="0" smtClean="0"/>
          </a:p>
          <a:p>
            <a:pPr marL="0" indent="0">
              <a:buNone/>
            </a:pPr>
            <a:r>
              <a:rPr lang="ru-RU" sz="2400" dirty="0" smtClean="0"/>
              <a:t>не </a:t>
            </a:r>
            <a:r>
              <a:rPr lang="ru-RU" sz="2400" dirty="0"/>
              <a:t>аттестовано </a:t>
            </a:r>
            <a:r>
              <a:rPr lang="ru-RU" sz="2400" dirty="0" smtClean="0"/>
              <a:t>332 </a:t>
            </a:r>
            <a:r>
              <a:rPr lang="ru-RU" sz="2400" dirty="0"/>
              <a:t>учащихся </a:t>
            </a:r>
          </a:p>
          <a:p>
            <a:pPr marL="0" indent="0">
              <a:buNone/>
            </a:pPr>
            <a:r>
              <a:rPr lang="ru-RU" sz="2400" dirty="0"/>
              <a:t>( </a:t>
            </a:r>
            <a:r>
              <a:rPr lang="ru-RU" sz="2400" dirty="0" smtClean="0"/>
              <a:t>197 </a:t>
            </a:r>
            <a:r>
              <a:rPr lang="ru-RU" sz="2400" dirty="0"/>
              <a:t>-  первоклассники, </a:t>
            </a:r>
            <a:r>
              <a:rPr lang="ru-RU" sz="2400" dirty="0" smtClean="0"/>
              <a:t>135</a:t>
            </a:r>
            <a:r>
              <a:rPr lang="en-US" sz="2400" dirty="0" smtClean="0"/>
              <a:t> </a:t>
            </a:r>
            <a:r>
              <a:rPr lang="ru-RU" sz="2400" dirty="0" smtClean="0"/>
              <a:t>– второклассники ).</a:t>
            </a:r>
            <a:endParaRPr lang="ru-RU" sz="2400" dirty="0"/>
          </a:p>
          <a:p>
            <a:pPr marL="0" indent="0" algn="ctr">
              <a:buNone/>
            </a:pPr>
            <a:r>
              <a:rPr lang="ru-RU" sz="2400" i="1" u="sng" dirty="0"/>
              <a:t>Итоги успеваемости и качества знаний по школе учащихся </a:t>
            </a:r>
            <a:r>
              <a:rPr lang="ru-RU" sz="2400" i="1" u="sng" dirty="0" smtClean="0"/>
              <a:t>3-11 классов</a:t>
            </a:r>
            <a:endParaRPr lang="ru-RU" sz="2400" i="1" u="sng" dirty="0"/>
          </a:p>
          <a:p>
            <a:pPr marL="0" indent="0">
              <a:buNone/>
            </a:pPr>
            <a:r>
              <a:rPr lang="ru-RU" sz="2400" dirty="0"/>
              <a:t>на «5» -  </a:t>
            </a:r>
            <a:r>
              <a:rPr lang="ru-RU" sz="2400" dirty="0" smtClean="0"/>
              <a:t>50 </a:t>
            </a:r>
            <a:r>
              <a:rPr lang="ru-RU" sz="2400" dirty="0"/>
              <a:t>учащихся, что составляет  -   </a:t>
            </a:r>
            <a:r>
              <a:rPr lang="ru-RU" sz="2400" dirty="0" smtClean="0"/>
              <a:t>5,47 %.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на «4» -  </a:t>
            </a:r>
            <a:r>
              <a:rPr lang="ru-RU" sz="2400" dirty="0" smtClean="0"/>
              <a:t>345 </a:t>
            </a:r>
            <a:r>
              <a:rPr lang="ru-RU" sz="2400" dirty="0"/>
              <a:t>учащихся, что составляет  -   </a:t>
            </a:r>
            <a:r>
              <a:rPr lang="ru-RU" sz="2400" dirty="0" smtClean="0"/>
              <a:t>29,83 </a:t>
            </a:r>
            <a:r>
              <a:rPr lang="ru-RU" sz="2400" dirty="0"/>
              <a:t>%.</a:t>
            </a:r>
          </a:p>
          <a:p>
            <a:pPr marL="0" indent="0">
              <a:buNone/>
            </a:pPr>
            <a:r>
              <a:rPr lang="ru-RU" sz="2400" dirty="0"/>
              <a:t>на «3» -  </a:t>
            </a:r>
            <a:r>
              <a:rPr lang="ru-RU" sz="2400" dirty="0" smtClean="0"/>
              <a:t>664 учащихся</a:t>
            </a:r>
            <a:r>
              <a:rPr lang="ru-RU" sz="2400" dirty="0"/>
              <a:t>, что составляет –   </a:t>
            </a:r>
            <a:r>
              <a:rPr lang="ru-RU" sz="2400" dirty="0" smtClean="0"/>
              <a:t> 63,57 </a:t>
            </a:r>
            <a:r>
              <a:rPr lang="ru-RU" sz="2400" dirty="0"/>
              <a:t>%</a:t>
            </a:r>
          </a:p>
          <a:p>
            <a:pPr marL="0" indent="0">
              <a:buNone/>
            </a:pPr>
            <a:r>
              <a:rPr lang="ru-RU" sz="2400" dirty="0"/>
              <a:t>на «2» -    </a:t>
            </a:r>
            <a:r>
              <a:rPr lang="ru-RU" sz="2400" dirty="0" smtClean="0"/>
              <a:t>1</a:t>
            </a:r>
            <a:r>
              <a:rPr lang="ru-RU" sz="2400" dirty="0"/>
              <a:t>3</a:t>
            </a:r>
            <a:r>
              <a:rPr lang="ru-RU" sz="2400" dirty="0" smtClean="0"/>
              <a:t> учащихся</a:t>
            </a:r>
            <a:r>
              <a:rPr lang="ru-RU" sz="2400" dirty="0"/>
              <a:t>, что составляет  -    </a:t>
            </a:r>
            <a:r>
              <a:rPr lang="ru-RU" sz="2400" dirty="0" smtClean="0"/>
              <a:t> 1,22 %.</a:t>
            </a:r>
          </a:p>
          <a:p>
            <a:pPr marL="0" indent="0">
              <a:buNone/>
            </a:pPr>
            <a:endParaRPr lang="ru-RU" sz="900" dirty="0"/>
          </a:p>
          <a:p>
            <a:pPr marL="0" indent="0">
              <a:buNone/>
            </a:pPr>
            <a:r>
              <a:rPr lang="ru-RU" sz="2400" dirty="0" smtClean="0"/>
              <a:t>Успеваемость– 98,8 </a:t>
            </a:r>
            <a:r>
              <a:rPr lang="ru-RU" sz="2400" dirty="0"/>
              <a:t>%; </a:t>
            </a:r>
            <a:r>
              <a:rPr lang="ru-RU" sz="2400" dirty="0" smtClean="0"/>
              <a:t>качество –  36,155 </a:t>
            </a:r>
            <a:r>
              <a:rPr lang="ru-RU" sz="2400" dirty="0"/>
              <a:t>%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350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457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9" y="642918"/>
          <a:ext cx="8429684" cy="4786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124"/>
                <a:gridCol w="2566920"/>
                <a:gridCol w="541808"/>
                <a:gridCol w="2458362"/>
                <a:gridCol w="2385470"/>
              </a:tblGrid>
              <a:tr h="450480"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№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Ф.И. учащихся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класс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vert="vert27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предмет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04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четверть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II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четверть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341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err="1" smtClean="0">
                          <a:latin typeface="Calibri"/>
                        </a:rPr>
                        <a:t>Акбиева</a:t>
                      </a:r>
                      <a:r>
                        <a:rPr lang="ru-RU" sz="2000" dirty="0" smtClean="0">
                          <a:latin typeface="Calibri"/>
                        </a:rPr>
                        <a:t> Милана</a:t>
                      </a:r>
                      <a:endParaRPr lang="ru-RU" sz="20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Calibri"/>
                        </a:rPr>
                        <a:t>6-в</a:t>
                      </a:r>
                      <a:endParaRPr lang="ru-RU" sz="20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dirty="0" smtClean="0">
                          <a:latin typeface="Calibri"/>
                        </a:rPr>
                        <a:t>Русский язык</a:t>
                      </a:r>
                      <a:endParaRPr lang="ru-RU" sz="2000" b="1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dirty="0" smtClean="0">
                          <a:latin typeface="Calibri"/>
                        </a:rPr>
                        <a:t>Русский язык, </a:t>
                      </a:r>
                      <a:r>
                        <a:rPr lang="ru-RU" sz="2000" b="0" dirty="0" smtClean="0">
                          <a:latin typeface="Calibri"/>
                        </a:rPr>
                        <a:t>математика</a:t>
                      </a:r>
                      <a:endParaRPr lang="ru-RU" sz="2000" b="1" dirty="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86341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err="1" smtClean="0">
                          <a:latin typeface="Calibri"/>
                        </a:rPr>
                        <a:t>Батаева</a:t>
                      </a:r>
                      <a:r>
                        <a:rPr lang="ru-RU" sz="2000" dirty="0" smtClean="0">
                          <a:latin typeface="Calibri"/>
                        </a:rPr>
                        <a:t> </a:t>
                      </a:r>
                      <a:r>
                        <a:rPr lang="ru-RU" sz="2000" dirty="0" err="1" smtClean="0">
                          <a:latin typeface="Calibri"/>
                        </a:rPr>
                        <a:t>Аяна</a:t>
                      </a:r>
                      <a:endParaRPr lang="ru-RU" sz="20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Calibri"/>
                        </a:rPr>
                        <a:t>7-б</a:t>
                      </a:r>
                      <a:endParaRPr lang="ru-RU" sz="20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dirty="0" smtClean="0">
                          <a:latin typeface="Calibri"/>
                        </a:rPr>
                        <a:t>алгебра</a:t>
                      </a:r>
                      <a:endParaRPr lang="ru-RU" sz="2000" b="1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dirty="0" smtClean="0">
                          <a:latin typeface="Calibri"/>
                        </a:rPr>
                        <a:t>Алгебра</a:t>
                      </a:r>
                      <a:r>
                        <a:rPr lang="ru-RU" sz="2000" dirty="0" smtClean="0">
                          <a:latin typeface="Calibri"/>
                        </a:rPr>
                        <a:t>, геометрия, мировая история</a:t>
                      </a:r>
                      <a:endParaRPr lang="ru-RU" sz="2000" dirty="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129512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err="1" smtClean="0">
                          <a:latin typeface="Calibri"/>
                        </a:rPr>
                        <a:t>Абдугафарова</a:t>
                      </a:r>
                      <a:r>
                        <a:rPr lang="ru-RU" sz="2000" dirty="0" smtClean="0">
                          <a:latin typeface="Calibri"/>
                        </a:rPr>
                        <a:t> </a:t>
                      </a:r>
                      <a:r>
                        <a:rPr lang="ru-RU" sz="2000" dirty="0" err="1" smtClean="0">
                          <a:latin typeface="Calibri"/>
                        </a:rPr>
                        <a:t>Карина</a:t>
                      </a:r>
                      <a:endParaRPr lang="ru-RU" sz="20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Calibri"/>
                        </a:rPr>
                        <a:t>7-в</a:t>
                      </a:r>
                      <a:endParaRPr lang="ru-RU" sz="20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dirty="0" err="1" smtClean="0">
                          <a:latin typeface="Calibri"/>
                        </a:rPr>
                        <a:t>Кырг</a:t>
                      </a:r>
                      <a:r>
                        <a:rPr lang="ru-RU" sz="2000" b="1" dirty="0" smtClean="0">
                          <a:latin typeface="Calibri"/>
                        </a:rPr>
                        <a:t>. литер.</a:t>
                      </a:r>
                      <a:endParaRPr lang="ru-RU" sz="20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dirty="0" err="1" smtClean="0">
                          <a:latin typeface="Calibri"/>
                        </a:rPr>
                        <a:t>Кырг</a:t>
                      </a:r>
                      <a:r>
                        <a:rPr lang="ru-RU" sz="2000" b="1" dirty="0" smtClean="0">
                          <a:latin typeface="Calibri"/>
                        </a:rPr>
                        <a:t>. литер, 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0" dirty="0" err="1" smtClean="0">
                          <a:latin typeface="Calibri"/>
                        </a:rPr>
                        <a:t>к</a:t>
                      </a:r>
                      <a:r>
                        <a:rPr lang="ru-RU" sz="2000" dirty="0" err="1" smtClean="0">
                          <a:latin typeface="Calibri"/>
                        </a:rPr>
                        <a:t>ырг</a:t>
                      </a:r>
                      <a:r>
                        <a:rPr lang="ru-RU" sz="2000" dirty="0">
                          <a:latin typeface="Calibri"/>
                        </a:rPr>
                        <a:t>. </a:t>
                      </a:r>
                      <a:r>
                        <a:rPr lang="ru-RU" sz="2000" dirty="0" smtClean="0">
                          <a:latin typeface="Calibri"/>
                        </a:rPr>
                        <a:t>язык,</a:t>
                      </a:r>
                      <a:r>
                        <a:rPr lang="ru-RU" sz="2000" baseline="0" dirty="0" smtClean="0">
                          <a:latin typeface="Calibri"/>
                        </a:rPr>
                        <a:t> алгебра,</a:t>
                      </a:r>
                      <a:endParaRPr lang="ru-RU" sz="2000" dirty="0">
                        <a:latin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err="1" smtClean="0">
                          <a:latin typeface="Calibri"/>
                        </a:rPr>
                        <a:t>манасоведение</a:t>
                      </a:r>
                      <a:endParaRPr lang="ru-RU" sz="2000" dirty="0" smtClean="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86341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Calibri"/>
                        </a:rPr>
                        <a:t>Аманов Исмаил</a:t>
                      </a:r>
                      <a:endParaRPr lang="ru-RU" sz="20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Calibri"/>
                        </a:rPr>
                        <a:t>9-в</a:t>
                      </a:r>
                      <a:endParaRPr lang="ru-RU" sz="20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Calibri"/>
                        </a:rPr>
                        <a:t>геометрия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Calibri"/>
                        </a:rPr>
                        <a:t>( исправлено)</a:t>
                      </a:r>
                      <a:endParaRPr lang="ru-RU" sz="20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Calibri"/>
                        </a:rPr>
                        <a:t>Алгебра, химия, англ. язык</a:t>
                      </a:r>
                      <a:endParaRPr lang="ru-RU" sz="2000" dirty="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7150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12  учащихся во второй четверти исправили «3»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857232"/>
          <a:ext cx="8229600" cy="557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62"/>
                <a:gridCol w="2820378"/>
                <a:gridCol w="751522"/>
                <a:gridCol w="2540318"/>
                <a:gridCol w="1645920"/>
              </a:tblGrid>
              <a:tr h="398012"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№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Ф.И. учащихся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класс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vert="vert27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предмет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80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четверть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II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четверть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801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Азатбеков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Атай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5-б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ОБЖ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39801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Борбиев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Олжас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5-б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кырг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. литература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39801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Таалайбеков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Темирлан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5-б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естествознание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39801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Исабеков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Дияз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5-г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этика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801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Искандарбек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к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Ажар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5-д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801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Садиева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Камила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6-а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кырг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. литература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801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Белеков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Уланбек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6-б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этика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801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Сабырбеков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Альмир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6-б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физкультура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801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Шевкатов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Эмир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6-в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этика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801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Козлов Валерий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7-а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801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Жумабаева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Айгерим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7-б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алгебра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801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Валиев Тимур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7-в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кырг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. литература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74786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5-9 классах по итогам второй четвери 21 учащийся (4,1%) имеет одну «3», из них 6 учащихся в первой четверти учились без «3» (1,2%)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3" cy="416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863"/>
                <a:gridCol w="2733562"/>
                <a:gridCol w="605241"/>
                <a:gridCol w="2202189"/>
                <a:gridCol w="2102708"/>
              </a:tblGrid>
              <a:tr h="520305"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№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90928" marR="90928"/>
                </a:tc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Ф.И. учащихся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90928" marR="90928"/>
                </a:tc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класс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90928" marR="90928" vert="vert27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предмет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90928" marR="90928" anchor="ctr"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203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четверть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II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четверть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90928" marR="90928"/>
                </a:tc>
              </a:tr>
              <a:tr h="520305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Карташев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Владимир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5-а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без «3»</a:t>
                      </a: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естествознание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6" marR="68196" marT="0" marB="0"/>
                </a:tc>
              </a:tr>
              <a:tr h="520305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Карянов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Рауль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5-в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без «3»</a:t>
                      </a: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ИЗО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6" marR="68196" marT="0" marB="0"/>
                </a:tc>
              </a:tr>
              <a:tr h="520305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Эсенбеков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Колбай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5-в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без «3»</a:t>
                      </a: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этика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6" marR="68196" marT="0" marB="0"/>
                </a:tc>
              </a:tr>
              <a:tr h="520305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Жаныбек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к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Айзада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5-д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без «3»</a:t>
                      </a: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6" marR="68196" marT="0" marB="0"/>
                </a:tc>
              </a:tr>
              <a:tr h="520305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Коптева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Валерия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5-д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без «3»</a:t>
                      </a: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Кырг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литература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6" marR="68196" marT="0" marB="0"/>
                </a:tc>
              </a:tr>
              <a:tr h="520305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Мамарасулова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Азиза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8-в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без «3»</a:t>
                      </a: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алгебра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6" marR="68196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214290"/>
            <a:ext cx="8715436" cy="1071570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 учащихся не исправили «3» по предмету первой четверти,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 ученица исправила «3» по одному предмету, но получила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 другому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305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863"/>
                <a:gridCol w="2733562"/>
                <a:gridCol w="818356"/>
                <a:gridCol w="2131150"/>
                <a:gridCol w="1960631"/>
              </a:tblGrid>
              <a:tr h="432308"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№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90928" marR="90928"/>
                </a:tc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Ф.И. учащихся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90928" marR="90928"/>
                </a:tc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класс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90928" marR="90928" vert="vert27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предмет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90928" marR="90928" anchor="ctr"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23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четверть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II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четверть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90928" marR="90928"/>
                </a:tc>
              </a:tr>
              <a:tr h="432308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latin typeface="Times New Roman"/>
                          <a:ea typeface="Times New Roman"/>
                        </a:rPr>
                        <a:t>Субанбаева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dirty="0" err="1" smtClean="0">
                          <a:latin typeface="Times New Roman"/>
                          <a:ea typeface="Times New Roman"/>
                        </a:rPr>
                        <a:t>Айканыш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5 -а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Русский язык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Русский язык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196" marR="68196" marT="0" marB="0"/>
                </a:tc>
              </a:tr>
              <a:tr h="432308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latin typeface="Times New Roman"/>
                          <a:ea typeface="Times New Roman"/>
                        </a:rPr>
                        <a:t>Брижан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dirty="0" err="1" smtClean="0">
                          <a:latin typeface="Times New Roman"/>
                          <a:ea typeface="Times New Roman"/>
                        </a:rPr>
                        <a:t>Лилиана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5-г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Русский язык</a:t>
                      </a: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Русский язык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196" marR="68196" marT="0" marB="0"/>
                </a:tc>
              </a:tr>
              <a:tr h="432308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Солнцев Данил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5-г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Русский язык</a:t>
                      </a: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Русский язык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196" marR="68196" marT="0" marB="0"/>
                </a:tc>
              </a:tr>
              <a:tr h="461918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Самат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к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Баэля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5-г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Русский язык</a:t>
                      </a: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Русский язык</a:t>
                      </a:r>
                    </a:p>
                  </a:txBody>
                  <a:tcPr marL="90928" marR="90928"/>
                </a:tc>
              </a:tr>
              <a:tr h="8172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Туроходжаева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Ясмина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6-б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Кырг</a:t>
                      </a:r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Кырг</a:t>
                      </a:r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. литература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6" marR="68196" marT="0" marB="0"/>
                </a:tc>
              </a:tr>
              <a:tr h="4323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6" marR="68196" marT="0" marB="0"/>
                </a:tc>
              </a:tr>
              <a:tr h="432308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Рысбекова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Гаухар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5-г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этика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6" marR="68196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8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 учащихся в первой четверти имели более одной «3», за вторую четверть улучшили успеваемость, получив по итогам одну «3», причем 5 учащихся исправляют «3» по одним предметам, а получают по другим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71612"/>
          <a:ext cx="8229600" cy="4786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586"/>
                <a:gridCol w="2571768"/>
                <a:gridCol w="500066"/>
                <a:gridCol w="3214710"/>
                <a:gridCol w="1614470"/>
              </a:tblGrid>
              <a:tr h="584478"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№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Ф.И. учащихся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класс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vert="vert27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предмет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4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четверть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II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четверть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18106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Гаврюшенко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Сергей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5-б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Кырг</a:t>
                      </a:r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. язык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0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кырг</a:t>
                      </a:r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. литер.,</a:t>
                      </a:r>
                      <a:r>
                        <a:rPr lang="ru-RU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54984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Фуфуза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Абдуазиз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5-б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Русск. литер., </a:t>
                      </a:r>
                      <a:r>
                        <a:rPr lang="ru-RU" sz="20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естествозн</a:t>
                      </a:r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251899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Сыдыков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Темирлан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5-д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кырг</a:t>
                      </a:r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. литер.,</a:t>
                      </a:r>
                      <a:r>
                        <a:rPr lang="ru-RU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, литер.,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матем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., ист. </a:t>
                      </a:r>
                      <a:r>
                        <a:rPr lang="ru-RU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Кырг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., англ. яз., ИЗО, этика, ОБЖ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92401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Воробьева Виктория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6-а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кырг</a:t>
                      </a:r>
                      <a:r>
                        <a:rPr lang="ru-RU" sz="2000" b="0" dirty="0">
                          <a:latin typeface="Times New Roman" pitchFamily="18" charset="0"/>
                          <a:cs typeface="Times New Roman" pitchFamily="18" charset="0"/>
                        </a:rPr>
                        <a:t>. язык</a:t>
                      </a:r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.,</a:t>
                      </a:r>
                      <a:r>
                        <a:rPr lang="ru-RU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кырг</a:t>
                      </a: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литер.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Кырг</a:t>
                      </a: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литер.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57256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57165"/>
          <a:ext cx="8229600" cy="5715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586"/>
                <a:gridCol w="2571768"/>
                <a:gridCol w="500066"/>
                <a:gridCol w="3214710"/>
                <a:gridCol w="1614470"/>
              </a:tblGrid>
              <a:tr h="558292"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№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Ф.И. учащихся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класс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vert="vert27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предмет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582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четверть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II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четверть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12691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Псхациева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Аяна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6-в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Экология, физкультура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Кырг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. литер.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67077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Сыдыкулов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Эмир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7-а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Русский язык, алгебра, геометрия, </a:t>
                      </a:r>
                      <a:r>
                        <a:rPr lang="ru-RU" sz="20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манасоведение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Кырг</a:t>
                      </a:r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. язык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495929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Жумгалбеков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Эрмек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9-б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История </a:t>
                      </a:r>
                      <a:r>
                        <a:rPr lang="ru-RU" sz="20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Кырг</a:t>
                      </a:r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., мировая история, физика,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, англ. язык, физкультура, </a:t>
                      </a:r>
                      <a:r>
                        <a:rPr lang="ru-RU" sz="20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манасоведение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61380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Назаренко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Алена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9-б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Алгебра, химия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физкультура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61380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Самар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к Малика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9-б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химия,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физкультура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черчение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2.4 Неуспевающие учащиеся.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 учащихся исправили неудовлетворительные отметки первой четверти, окончив вторую четверть без «2», 1 – выбыл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№ 39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541115"/>
          <a:ext cx="8643998" cy="5132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779"/>
                <a:gridCol w="2490643"/>
                <a:gridCol w="879051"/>
                <a:gridCol w="4761525"/>
              </a:tblGrid>
              <a:tr h="39998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№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Ф.И. учащихся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класс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Предмет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9984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Кыдык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к Самара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7-б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физкультура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9984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Абасбекова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Марям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7-в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физкультура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967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</a:rPr>
                        <a:t>Сатыкеев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dirty="0" err="1" smtClean="0">
                          <a:latin typeface="Times New Roman"/>
                          <a:ea typeface="Times New Roman"/>
                        </a:rPr>
                        <a:t>Айдин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8-в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Русский 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язык</a:t>
                      </a:r>
                    </a:p>
                  </a:txBody>
                  <a:tcPr marL="68580" marR="68580" marT="0" marB="0"/>
                </a:tc>
              </a:tr>
              <a:tr h="449322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Воронцов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Артем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8-в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англ.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язык, физкультура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9662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latin typeface="Times New Roman"/>
                          <a:ea typeface="Times New Roman"/>
                        </a:rPr>
                        <a:t>Байзаков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 Руслан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( по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3 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предметам)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9-а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 русск. литер.,</a:t>
                      </a:r>
                      <a:r>
                        <a:rPr lang="ru-RU" sz="2000" baseline="0" dirty="0" smtClean="0">
                          <a:latin typeface="Times New Roman"/>
                          <a:ea typeface="Times New Roman"/>
                        </a:rPr>
                        <a:t> алгебра,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физика</a:t>
                      </a:r>
                    </a:p>
                  </a:txBody>
                  <a:tcPr marL="68580" marR="68580" marT="0" marB="0"/>
                </a:tc>
              </a:tr>
              <a:tr h="463549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latin typeface="Times New Roman"/>
                          <a:ea typeface="Times New Roman"/>
                        </a:rPr>
                        <a:t>Матин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dirty="0" err="1" smtClean="0">
                          <a:latin typeface="Times New Roman"/>
                          <a:ea typeface="Times New Roman"/>
                        </a:rPr>
                        <a:t>Салтанат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9-а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Алгебра,  геометрия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2546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</a:rPr>
                        <a:t>Сатыбалдиев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dirty="0" err="1" smtClean="0">
                          <a:latin typeface="Times New Roman"/>
                          <a:ea typeface="Times New Roman"/>
                        </a:rPr>
                        <a:t>Сыргак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9-б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физика</a:t>
                      </a:r>
                    </a:p>
                  </a:txBody>
                  <a:tcPr marL="68580" marR="68580" marT="0" marB="0"/>
                </a:tc>
              </a:tr>
              <a:tr h="399984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Абдукаимов Омурбек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9-в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Физика, англ. язык, англ. (курс)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66637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Эркинбек у  Эльдар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( по 5 предметам)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9-в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Русск.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язык, алгебра, геометрия, химия, физика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 учащихся  частично исправили неудовлетворительные отметки по одним предметам, но получили «2» во 2 четверти по другим предметам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571611"/>
          <a:ext cx="8472519" cy="4486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"/>
                <a:gridCol w="2143140"/>
                <a:gridCol w="500066"/>
                <a:gridCol w="3429024"/>
                <a:gridCol w="2114537"/>
              </a:tblGrid>
              <a:tr h="45401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Ф.И. учащихся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четверть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четверть исправлено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398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latin typeface="Times New Roman"/>
                          <a:ea typeface="Times New Roman"/>
                        </a:rPr>
                        <a:t>Модина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 Анастасия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6-в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кырг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. литер., русск.язык, литер.,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История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Др. мира,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анг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. яз., музыка  (6)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Русск. язык, математика,  ист. </a:t>
                      </a:r>
                      <a:r>
                        <a:rPr lang="ru-RU" sz="1800" dirty="0" err="1" smtClean="0">
                          <a:latin typeface="Times New Roman"/>
                          <a:ea typeface="Times New Roman"/>
                        </a:rPr>
                        <a:t>Кырг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. , ист. Др. мира, англ. язык (5),</a:t>
                      </a:r>
                      <a:r>
                        <a:rPr lang="ru-RU" sz="18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b="1" u="sng" baseline="0" dirty="0" smtClean="0">
                          <a:latin typeface="Times New Roman"/>
                          <a:ea typeface="Times New Roman"/>
                        </a:rPr>
                        <a:t>музыка</a:t>
                      </a:r>
                      <a:endParaRPr lang="ru-RU" sz="1800" b="1" u="sng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62795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latin typeface="Times New Roman"/>
                          <a:ea typeface="Times New Roman"/>
                        </a:rPr>
                        <a:t>Надырбек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 у </a:t>
                      </a:r>
                      <a:r>
                        <a:rPr lang="ru-RU" sz="2000" dirty="0" err="1" smtClean="0">
                          <a:latin typeface="Times New Roman"/>
                          <a:ea typeface="Times New Roman"/>
                        </a:rPr>
                        <a:t>Бекбол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7-б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baseline="0" dirty="0" smtClean="0">
                          <a:latin typeface="Times New Roman"/>
                          <a:ea typeface="Times New Roman"/>
                        </a:rPr>
                        <a:t>алгебра, геометрия, физкультура (3)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baseline="0" dirty="0" smtClean="0">
                          <a:latin typeface="Times New Roman"/>
                          <a:ea typeface="Times New Roman"/>
                        </a:rPr>
                        <a:t>алгебра, геометрия, русск. язык, литер. (4), </a:t>
                      </a:r>
                      <a:r>
                        <a:rPr lang="ru-RU" sz="1800" b="1" u="sng" baseline="0" dirty="0" smtClean="0">
                          <a:latin typeface="Times New Roman"/>
                          <a:ea typeface="Times New Roman"/>
                        </a:rPr>
                        <a:t>физкультура</a:t>
                      </a:r>
                      <a:endParaRPr lang="ru-RU" sz="1800" b="1" u="sng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2076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latin typeface="Times New Roman"/>
                          <a:ea typeface="Times New Roman"/>
                        </a:rPr>
                        <a:t>Мухамеджан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 у </a:t>
                      </a:r>
                      <a:r>
                        <a:rPr lang="ru-RU" sz="2000" dirty="0" err="1" smtClean="0">
                          <a:latin typeface="Times New Roman"/>
                          <a:ea typeface="Times New Roman"/>
                        </a:rPr>
                        <a:t>Темирлан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9-в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Англ. язык, англ. (курс)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Химия, физика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sng" dirty="0" smtClean="0">
                          <a:latin typeface="Times New Roman"/>
                          <a:ea typeface="Times New Roman"/>
                        </a:rPr>
                        <a:t>Англ. язык,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sng" dirty="0" smtClean="0">
                          <a:latin typeface="Times New Roman"/>
                          <a:ea typeface="Times New Roman"/>
                        </a:rPr>
                        <a:t> англ. (курс)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725602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 учащихся, имевших в первой четверти тройки, ухудшили успеваемость, получив «2» по одному  и более предметов во 2 четверти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57364"/>
          <a:ext cx="8229600" cy="4071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338"/>
                <a:gridCol w="3214710"/>
                <a:gridCol w="1108712"/>
                <a:gridCol w="3291840"/>
              </a:tblGrid>
              <a:tr h="61282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№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Ф.И. учащихся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Предмет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282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latin typeface="Times New Roman"/>
                          <a:ea typeface="Times New Roman"/>
                        </a:rPr>
                        <a:t>Суйналиев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 Айдар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6-б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Русский язык, литература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1282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latin typeface="Times New Roman"/>
                          <a:ea typeface="Times New Roman"/>
                        </a:rPr>
                        <a:t>Ашуров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dirty="0" err="1" smtClean="0">
                          <a:latin typeface="Times New Roman"/>
                          <a:ea typeface="Times New Roman"/>
                        </a:rPr>
                        <a:t>Дариявуш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8-в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latin typeface="Times New Roman"/>
                          <a:ea typeface="Times New Roman"/>
                        </a:rPr>
                        <a:t>Кыргызская</a:t>
                      </a:r>
                      <a:r>
                        <a:rPr lang="ru-RU" sz="2000" baseline="0" dirty="0" smtClean="0">
                          <a:latin typeface="Times New Roman"/>
                          <a:ea typeface="Times New Roman"/>
                        </a:rPr>
                        <a:t> литература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6390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Маслов Даниил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9-а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Кырг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. язык, физика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282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latin typeface="Times New Roman"/>
                          <a:ea typeface="Times New Roman"/>
                        </a:rPr>
                        <a:t>Кыдыралиев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dirty="0" err="1" smtClean="0">
                          <a:latin typeface="Times New Roman"/>
                          <a:ea typeface="Times New Roman"/>
                        </a:rPr>
                        <a:t>Арген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9-в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химия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1282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latin typeface="Times New Roman"/>
                          <a:ea typeface="Times New Roman"/>
                        </a:rPr>
                        <a:t>Кыдыков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dirty="0" err="1" smtClean="0">
                          <a:latin typeface="Times New Roman"/>
                          <a:ea typeface="Times New Roman"/>
                        </a:rPr>
                        <a:t>Бекназар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9-в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химия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3919">
                <a:tc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928694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 неуспевающих в 10,11 классах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229600" cy="4786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338"/>
                <a:gridCol w="3214710"/>
                <a:gridCol w="1108712"/>
                <a:gridCol w="3291840"/>
              </a:tblGrid>
              <a:tr h="55352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№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Ф.И. учащихся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Предмет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5352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latin typeface="Times New Roman"/>
                          <a:ea typeface="Times New Roman"/>
                        </a:rPr>
                        <a:t>Капаров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 Ислам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10-б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Алгебра,</a:t>
                      </a:r>
                      <a:r>
                        <a:rPr lang="ru-RU" sz="2000" baseline="0" dirty="0" smtClean="0">
                          <a:latin typeface="Times New Roman"/>
                          <a:ea typeface="Times New Roman"/>
                        </a:rPr>
                        <a:t> геометрия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5352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latin typeface="Times New Roman"/>
                          <a:ea typeface="Times New Roman"/>
                        </a:rPr>
                        <a:t>Торогельдиев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dirty="0" err="1" smtClean="0">
                          <a:latin typeface="Times New Roman"/>
                          <a:ea typeface="Times New Roman"/>
                        </a:rPr>
                        <a:t>Жолдош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10-б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Алгебра, геометрия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78615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Обозов Аскар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(по 8 предметам)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11-а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Русск. лит., алгебра, геометрия,</a:t>
                      </a:r>
                      <a:r>
                        <a:rPr lang="ru-RU" sz="2000" baseline="0" dirty="0" smtClean="0">
                          <a:latin typeface="Times New Roman"/>
                          <a:ea typeface="Times New Roman"/>
                        </a:rPr>
                        <a:t> биология, химия, англ. язык, химия (курс), химия (курс)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33961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latin typeface="Times New Roman"/>
                          <a:ea typeface="Times New Roman"/>
                        </a:rPr>
                        <a:t>Сардарбеков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dirty="0" err="1" smtClean="0">
                          <a:latin typeface="Times New Roman"/>
                          <a:ea typeface="Times New Roman"/>
                        </a:rPr>
                        <a:t>Нурак</a:t>
                      </a:r>
                      <a:endParaRPr lang="ru-RU" sz="20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 (по 7 предметам)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11-а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Алгебра, геометрия, </a:t>
                      </a:r>
                      <a:r>
                        <a:rPr lang="ru-RU" sz="2000" baseline="0" dirty="0" smtClean="0">
                          <a:latin typeface="Times New Roman"/>
                          <a:ea typeface="Times New Roman"/>
                        </a:rPr>
                        <a:t>биология, химия, англ. язык, химия (курс), химия (курс)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085473140"/>
              </p:ext>
            </p:extLst>
          </p:nvPr>
        </p:nvGraphicFramePr>
        <p:xfrm>
          <a:off x="428596" y="1428736"/>
          <a:ext cx="8424936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57158" y="428604"/>
            <a:ext cx="8215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ru-RU" sz="2700" b="1" dirty="0" smtClean="0">
                <a:solidFill>
                  <a:prstClr val="black"/>
                </a:solidFill>
              </a:rPr>
              <a:t>Успеваемость и качество знаний </a:t>
            </a:r>
            <a:br>
              <a:rPr lang="ru-RU" sz="2700" b="1" dirty="0" smtClean="0">
                <a:solidFill>
                  <a:prstClr val="black"/>
                </a:solidFill>
              </a:rPr>
            </a:br>
            <a:r>
              <a:rPr lang="ru-RU" sz="2700" b="1" dirty="0" smtClean="0">
                <a:solidFill>
                  <a:prstClr val="black"/>
                </a:solidFill>
              </a:rPr>
              <a:t>1 полугодие 201</a:t>
            </a:r>
            <a:r>
              <a:rPr lang="ru-RU" sz="2700" b="1" dirty="0">
                <a:solidFill>
                  <a:prstClr val="black"/>
                </a:solidFill>
              </a:rPr>
              <a:t>8</a:t>
            </a:r>
            <a:r>
              <a:rPr lang="ru-RU" sz="2700" b="1" dirty="0" smtClean="0">
                <a:solidFill>
                  <a:prstClr val="black"/>
                </a:solidFill>
              </a:rPr>
              <a:t> - 201</a:t>
            </a:r>
            <a:r>
              <a:rPr lang="ru-RU" sz="2700" b="1" dirty="0">
                <a:solidFill>
                  <a:prstClr val="black"/>
                </a:solidFill>
              </a:rPr>
              <a:t>9</a:t>
            </a:r>
            <a:r>
              <a:rPr lang="ru-RU" sz="2700" b="1" dirty="0" smtClean="0">
                <a:solidFill>
                  <a:prstClr val="black"/>
                </a:solidFill>
              </a:rPr>
              <a:t> учебный год</a:t>
            </a:r>
            <a:endParaRPr lang="ru-RU" sz="27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75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122553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Успехи и достижения учащихся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УВК ШГ № 20      2015 – 2016 учебный год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786346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Итоги предметной районной олимпиады: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 место 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Самат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Эльдана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10-б 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госуд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язык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Чеснов Роман – 10-а – русск. язык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 место 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Лепшина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Маргарита – 11-а – русск. язык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 место 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Молитвина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Злата – 10-а – химия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Темиралиева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Бегимай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10-а – англ. яз.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Ашурова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Насиба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11-б – география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 место 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Струева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Виктория – 10-б – химия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Калтарбекова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Ажар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11-б – англ. яз.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357982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 И в заключении хочется привести слова замечательного русского педагога </a:t>
            </a:r>
          </a:p>
          <a:p>
            <a:pPr algn="just">
              <a:buNone/>
            </a:pPr>
            <a:r>
              <a:rPr lang="ru-RU" sz="3100" smtClean="0">
                <a:latin typeface="Times New Roman" pitchFamily="18" charset="0"/>
                <a:cs typeface="Times New Roman" pitchFamily="18" charset="0"/>
              </a:rPr>
              <a:t>                                                В.А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 Сухомлинского:</a:t>
            </a:r>
          </a:p>
          <a:p>
            <a:pPr algn="just"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   «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Трудно переоценить роль личности учителя, его духовного облика в пробуждении и развитии способностей, наклонностей  и талантов ученика. Если в педагогическом коллективе есть талантливый влюбленный в свое дело учитель, среди учеников обнаружатся способные и талантливые ученики. Нет хорошего учителя- нет и талантливых учеников; в этом случае тот, кто даже обладает способностями, никогда не проявит их. Учитель- это светоч интеллектуальной жизни».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</a:t>
            </a:r>
          </a:p>
          <a:p>
            <a:pPr algn="just"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      А в нашей школе есть и талантливые учителя, и талантливые ученики.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9959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5400" b="1" dirty="0" smtClean="0"/>
              <a:t>УСПЕХОВ В РАБОТЕ!</a:t>
            </a:r>
            <a:endParaRPr lang="ru-RU" sz="5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83030"/>
            <a:ext cx="7056784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87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1927004"/>
              </p:ext>
            </p:extLst>
          </p:nvPr>
        </p:nvGraphicFramePr>
        <p:xfrm>
          <a:off x="285720" y="1357298"/>
          <a:ext cx="8686800" cy="4976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00034" y="214290"/>
            <a:ext cx="80010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chemeClr val="dk1"/>
                </a:solidFill>
              </a:rPr>
              <a:t>Качество знаний начальной школы </a:t>
            </a:r>
          </a:p>
          <a:p>
            <a:pPr algn="ctr">
              <a:defRPr sz="2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chemeClr val="dk1"/>
                </a:solidFill>
              </a:rPr>
              <a:t>(3-4 классы),</a:t>
            </a:r>
          </a:p>
          <a:p>
            <a:pPr algn="ctr">
              <a:defRPr sz="2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chemeClr val="dk1"/>
                </a:solidFill>
              </a:rPr>
              <a:t>основной (5 - 11)  </a:t>
            </a:r>
          </a:p>
        </p:txBody>
      </p:sp>
    </p:spTree>
    <p:extLst>
      <p:ext uri="{BB962C8B-B14F-4D97-AF65-F5344CB8AC3E}">
        <p14:creationId xmlns:p14="http://schemas.microsoft.com/office/powerpoint/2010/main" val="189591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60648"/>
            <a:ext cx="8458200" cy="6192687"/>
          </a:xfrm>
        </p:spPr>
        <p:txBody>
          <a:bodyPr>
            <a:normAutofit/>
          </a:bodyPr>
          <a:lstStyle/>
          <a:p>
            <a:pPr algn="l"/>
            <a:r>
              <a:rPr lang="ru-RU" sz="2400" b="0" i="1" dirty="0" smtClean="0">
                <a:solidFill>
                  <a:schemeClr val="tx1"/>
                </a:solidFill>
                <a:effectLst/>
              </a:rPr>
              <a:t>2.Итоги </a:t>
            </a:r>
            <a:r>
              <a:rPr lang="ru-RU" sz="2400" b="0" i="1" dirty="0">
                <a:solidFill>
                  <a:schemeClr val="tx1"/>
                </a:solidFill>
                <a:effectLst/>
              </a:rPr>
              <a:t>успеваемости и качества знаний </a:t>
            </a:r>
            <a:r>
              <a:rPr lang="ru-RU" sz="2400" b="0" i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0" i="1" dirty="0" smtClean="0">
                <a:solidFill>
                  <a:schemeClr val="tx1"/>
                </a:solidFill>
                <a:effectLst/>
              </a:rPr>
            </a:br>
            <a:r>
              <a:rPr lang="ru-RU" sz="2400" b="0" i="1" dirty="0" smtClean="0">
                <a:solidFill>
                  <a:schemeClr val="tx1"/>
                </a:solidFill>
                <a:effectLst/>
              </a:rPr>
              <a:t>за вторую  </a:t>
            </a:r>
            <a:r>
              <a:rPr lang="ru-RU" sz="2400" b="0" i="1" dirty="0">
                <a:solidFill>
                  <a:schemeClr val="tx1"/>
                </a:solidFill>
                <a:effectLst/>
              </a:rPr>
              <a:t>четверть  </a:t>
            </a:r>
            <a:r>
              <a:rPr lang="ru-RU" sz="2400" b="0" i="1" dirty="0" smtClean="0">
                <a:solidFill>
                  <a:schemeClr val="tx1"/>
                </a:solidFill>
                <a:effectLst/>
              </a:rPr>
              <a:t>2018-2019 учебного года</a:t>
            </a:r>
            <a:r>
              <a:rPr lang="ru-RU" sz="2400" b="0" dirty="0">
                <a:solidFill>
                  <a:schemeClr val="tx1"/>
                </a:solidFill>
                <a:effectLst/>
              </a:rPr>
              <a:t/>
            </a:r>
            <a:br>
              <a:rPr lang="ru-RU" sz="2400" b="0" dirty="0">
                <a:solidFill>
                  <a:schemeClr val="tx1"/>
                </a:solidFill>
                <a:effectLst/>
              </a:rPr>
            </a:br>
            <a:r>
              <a:rPr lang="ru-RU" sz="2400" b="0" i="1" dirty="0">
                <a:solidFill>
                  <a:schemeClr val="tx1"/>
                </a:solidFill>
                <a:effectLst/>
              </a:rPr>
              <a:t>    учащихся 5 </a:t>
            </a:r>
            <a:r>
              <a:rPr lang="ru-RU" sz="2400" b="0" i="1" dirty="0" smtClean="0">
                <a:solidFill>
                  <a:schemeClr val="tx1"/>
                </a:solidFill>
                <a:effectLst/>
              </a:rPr>
              <a:t>- 11 </a:t>
            </a:r>
            <a:r>
              <a:rPr lang="ru-RU" sz="2400" b="0" i="1" dirty="0">
                <a:solidFill>
                  <a:schemeClr val="tx1"/>
                </a:solidFill>
                <a:effectLst/>
              </a:rPr>
              <a:t>классов (по классам</a:t>
            </a:r>
            <a:r>
              <a:rPr lang="ru-RU" sz="2400" b="0" i="1" dirty="0" smtClean="0">
                <a:solidFill>
                  <a:schemeClr val="tx1"/>
                </a:solidFill>
                <a:effectLst/>
              </a:rPr>
              <a:t>)</a:t>
            </a:r>
            <a:br>
              <a:rPr lang="ru-RU" sz="2400" b="0" i="1" dirty="0" smtClean="0">
                <a:solidFill>
                  <a:schemeClr val="tx1"/>
                </a:solidFill>
                <a:effectLst/>
              </a:rPr>
            </a:br>
            <a:r>
              <a:rPr lang="ru-RU" sz="2400" b="0" dirty="0">
                <a:solidFill>
                  <a:schemeClr val="tx1"/>
                </a:solidFill>
                <a:effectLst/>
              </a:rPr>
              <a:t/>
            </a:r>
            <a:br>
              <a:rPr lang="ru-RU" sz="2400" b="0" dirty="0">
                <a:solidFill>
                  <a:schemeClr val="tx1"/>
                </a:solidFill>
                <a:effectLst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</a:rPr>
              <a:t>2.1 В СОШ № 25 </a:t>
            </a:r>
            <a:r>
              <a:rPr lang="ru-RU" sz="2400" b="0" dirty="0">
                <a:solidFill>
                  <a:schemeClr val="tx1"/>
                </a:solidFill>
                <a:effectLst/>
              </a:rPr>
              <a:t>на конец </a:t>
            </a:r>
            <a:r>
              <a:rPr lang="ru-RU" sz="2400" b="0" dirty="0" smtClean="0">
                <a:solidFill>
                  <a:schemeClr val="tx1"/>
                </a:solidFill>
                <a:effectLst/>
              </a:rPr>
              <a:t>второй </a:t>
            </a:r>
            <a:r>
              <a:rPr lang="ru-RU" sz="2400" b="0" dirty="0">
                <a:solidFill>
                  <a:schemeClr val="tx1"/>
                </a:solidFill>
                <a:effectLst/>
              </a:rPr>
              <a:t>четверти </a:t>
            </a:r>
            <a:r>
              <a:rPr lang="ru-RU" sz="2400" b="0" dirty="0" smtClean="0">
                <a:solidFill>
                  <a:schemeClr val="tx1"/>
                </a:solidFill>
                <a:effectLst/>
              </a:rPr>
              <a:t>в</a:t>
            </a:r>
            <a:br>
              <a:rPr lang="ru-RU" sz="2400" b="0" dirty="0" smtClean="0">
                <a:solidFill>
                  <a:schemeClr val="tx1"/>
                </a:solidFill>
                <a:effectLst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</a:rPr>
              <a:t> 5 - 11  </a:t>
            </a:r>
            <a:r>
              <a:rPr lang="ru-RU" sz="2400" b="0" dirty="0">
                <a:solidFill>
                  <a:schemeClr val="tx1"/>
                </a:solidFill>
                <a:effectLst/>
              </a:rPr>
              <a:t>классах обучаются  </a:t>
            </a:r>
            <a:r>
              <a:rPr lang="ru-RU" sz="2400" b="0" i="1" u="sng" dirty="0" smtClean="0">
                <a:solidFill>
                  <a:schemeClr val="tx1"/>
                </a:solidFill>
                <a:effectLst/>
              </a:rPr>
              <a:t>792</a:t>
            </a:r>
            <a:r>
              <a:rPr lang="ru-RU" sz="2400" b="0" u="sng" dirty="0" smtClean="0">
                <a:solidFill>
                  <a:schemeClr val="tx1"/>
                </a:solidFill>
                <a:effectLst/>
              </a:rPr>
              <a:t>  </a:t>
            </a:r>
            <a:r>
              <a:rPr lang="ru-RU" sz="2400" b="0" dirty="0" smtClean="0">
                <a:solidFill>
                  <a:schemeClr val="tx1"/>
                </a:solidFill>
                <a:effectLst/>
              </a:rPr>
              <a:t>учащихся</a:t>
            </a:r>
            <a:r>
              <a:rPr lang="ru-RU" sz="2400" b="0" dirty="0">
                <a:solidFill>
                  <a:schemeClr val="tx1"/>
                </a:solidFill>
                <a:effectLst/>
              </a:rPr>
              <a:t>,</a:t>
            </a:r>
            <a:br>
              <a:rPr lang="ru-RU" sz="2400" b="0" dirty="0">
                <a:solidFill>
                  <a:schemeClr val="tx1"/>
                </a:solidFill>
                <a:effectLst/>
              </a:rPr>
            </a:br>
            <a:r>
              <a:rPr lang="ru-RU" sz="2400" b="0" dirty="0">
                <a:solidFill>
                  <a:schemeClr val="tx1"/>
                </a:solidFill>
                <a:effectLst/>
              </a:rPr>
              <a:t>из них аттестовано </a:t>
            </a:r>
            <a:r>
              <a:rPr lang="ru-RU" sz="2400" b="0" i="1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400" b="0" i="1" u="sng" dirty="0" smtClean="0">
                <a:solidFill>
                  <a:schemeClr val="tx1"/>
                </a:solidFill>
                <a:effectLst/>
              </a:rPr>
              <a:t>792  </a:t>
            </a:r>
            <a:r>
              <a:rPr lang="ru-RU" sz="2400" b="0" dirty="0" smtClean="0">
                <a:solidFill>
                  <a:schemeClr val="tx1"/>
                </a:solidFill>
                <a:effectLst/>
              </a:rPr>
              <a:t>учащихся. </a:t>
            </a:r>
            <a:r>
              <a:rPr lang="ru-RU" sz="2400" b="0" dirty="0">
                <a:solidFill>
                  <a:schemeClr val="tx1"/>
                </a:solidFill>
                <a:effectLst/>
              </a:rPr>
              <a:t/>
            </a:r>
            <a:br>
              <a:rPr lang="ru-RU" sz="2400" b="0" dirty="0">
                <a:solidFill>
                  <a:schemeClr val="tx1"/>
                </a:solidFill>
                <a:effectLst/>
              </a:rPr>
            </a:br>
            <a:r>
              <a:rPr lang="ru-RU" sz="2400" b="0" i="1" u="sng" dirty="0">
                <a:solidFill>
                  <a:schemeClr val="tx1"/>
                </a:solidFill>
                <a:effectLst/>
              </a:rPr>
              <a:t>Итоги успеваемости и качества знаний по школе учащихся </a:t>
            </a:r>
            <a:r>
              <a:rPr lang="ru-RU" sz="2400" b="0" i="1" u="sng" dirty="0" smtClean="0">
                <a:solidFill>
                  <a:schemeClr val="tx1"/>
                </a:solidFill>
                <a:effectLst/>
              </a:rPr>
              <a:t>5 - 11 </a:t>
            </a:r>
            <a:r>
              <a:rPr lang="ru-RU" sz="2400" b="0" i="1" u="sng" dirty="0">
                <a:solidFill>
                  <a:schemeClr val="tx1"/>
                </a:solidFill>
                <a:effectLst/>
              </a:rPr>
              <a:t>классов:</a:t>
            </a:r>
            <a:r>
              <a:rPr lang="ru-RU" sz="2400" b="0" dirty="0">
                <a:solidFill>
                  <a:schemeClr val="tx1"/>
                </a:solidFill>
                <a:effectLst/>
              </a:rPr>
              <a:t/>
            </a:r>
            <a:br>
              <a:rPr lang="ru-RU" sz="2400" b="0" dirty="0">
                <a:solidFill>
                  <a:schemeClr val="tx1"/>
                </a:solidFill>
                <a:effectLst/>
              </a:rPr>
            </a:br>
            <a:r>
              <a:rPr lang="ru-RU" sz="2400" b="0" dirty="0">
                <a:solidFill>
                  <a:schemeClr val="tx1"/>
                </a:solidFill>
                <a:effectLst/>
              </a:rPr>
              <a:t>на «5» -     </a:t>
            </a:r>
            <a:r>
              <a:rPr lang="ru-RU" sz="2400" b="0" dirty="0" smtClean="0">
                <a:solidFill>
                  <a:schemeClr val="tx1"/>
                </a:solidFill>
                <a:effectLst/>
              </a:rPr>
              <a:t>28 </a:t>
            </a:r>
            <a:r>
              <a:rPr lang="ru-RU" sz="2400" b="0" dirty="0">
                <a:solidFill>
                  <a:schemeClr val="tx1"/>
                </a:solidFill>
                <a:effectLst/>
              </a:rPr>
              <a:t>учащихся, что составляет  - </a:t>
            </a:r>
            <a:r>
              <a:rPr lang="ru-RU" sz="2400" b="0" dirty="0" smtClean="0">
                <a:solidFill>
                  <a:schemeClr val="tx1"/>
                </a:solidFill>
                <a:effectLst/>
              </a:rPr>
              <a:t>4,71 </a:t>
            </a:r>
            <a:r>
              <a:rPr lang="ru-RU" sz="2400" b="0" dirty="0">
                <a:solidFill>
                  <a:schemeClr val="tx1"/>
                </a:solidFill>
                <a:effectLst/>
              </a:rPr>
              <a:t>% </a:t>
            </a:r>
            <a:br>
              <a:rPr lang="ru-RU" sz="2400" b="0" dirty="0">
                <a:solidFill>
                  <a:schemeClr val="tx1"/>
                </a:solidFill>
                <a:effectLst/>
              </a:rPr>
            </a:br>
            <a:r>
              <a:rPr lang="ru-RU" sz="2400" b="0" dirty="0">
                <a:solidFill>
                  <a:schemeClr val="tx1"/>
                </a:solidFill>
                <a:effectLst/>
              </a:rPr>
              <a:t>на «4» -   </a:t>
            </a:r>
            <a:r>
              <a:rPr lang="ru-RU" sz="2400" b="0" dirty="0" smtClean="0">
                <a:solidFill>
                  <a:schemeClr val="tx1"/>
                </a:solidFill>
                <a:effectLst/>
              </a:rPr>
              <a:t>232 </a:t>
            </a:r>
            <a:r>
              <a:rPr lang="ru-RU" sz="2400" b="0" dirty="0">
                <a:solidFill>
                  <a:schemeClr val="tx1"/>
                </a:solidFill>
                <a:effectLst/>
              </a:rPr>
              <a:t>учащихся, что составляет  - </a:t>
            </a:r>
            <a:r>
              <a:rPr lang="ru-RU" sz="2400" b="0" dirty="0" smtClean="0">
                <a:solidFill>
                  <a:schemeClr val="tx1"/>
                </a:solidFill>
                <a:effectLst/>
              </a:rPr>
              <a:t>27,47% </a:t>
            </a:r>
            <a:r>
              <a:rPr lang="ru-RU" sz="2400" b="0" dirty="0">
                <a:solidFill>
                  <a:schemeClr val="tx1"/>
                </a:solidFill>
                <a:effectLst/>
              </a:rPr>
              <a:t/>
            </a:r>
            <a:br>
              <a:rPr lang="ru-RU" sz="2400" b="0" dirty="0">
                <a:solidFill>
                  <a:schemeClr val="tx1"/>
                </a:solidFill>
                <a:effectLst/>
              </a:rPr>
            </a:br>
            <a:r>
              <a:rPr lang="ru-RU" sz="2400" b="0" dirty="0">
                <a:solidFill>
                  <a:schemeClr val="tx1"/>
                </a:solidFill>
                <a:effectLst/>
              </a:rPr>
              <a:t>на «3» -   </a:t>
            </a:r>
            <a:r>
              <a:rPr lang="ru-RU" sz="2400" b="0" dirty="0" smtClean="0">
                <a:solidFill>
                  <a:schemeClr val="tx1"/>
                </a:solidFill>
                <a:effectLst/>
              </a:rPr>
              <a:t>522 </a:t>
            </a:r>
            <a:r>
              <a:rPr lang="ru-RU" sz="2400" b="0" dirty="0">
                <a:solidFill>
                  <a:schemeClr val="tx1"/>
                </a:solidFill>
                <a:effectLst/>
              </a:rPr>
              <a:t>учащихся, что составляет </a:t>
            </a:r>
            <a:r>
              <a:rPr lang="ru-RU" sz="2400" b="0" dirty="0" smtClean="0">
                <a:solidFill>
                  <a:schemeClr val="tx1"/>
                </a:solidFill>
                <a:effectLst/>
              </a:rPr>
              <a:t>–  66,01 </a:t>
            </a:r>
            <a:r>
              <a:rPr lang="ru-RU" sz="2400" b="0" dirty="0">
                <a:solidFill>
                  <a:schemeClr val="tx1"/>
                </a:solidFill>
                <a:effectLst/>
              </a:rPr>
              <a:t>% </a:t>
            </a:r>
            <a:br>
              <a:rPr lang="ru-RU" sz="2400" b="0" dirty="0">
                <a:solidFill>
                  <a:schemeClr val="tx1"/>
                </a:solidFill>
                <a:effectLst/>
              </a:rPr>
            </a:br>
            <a:r>
              <a:rPr lang="ru-RU" sz="2400" b="0" dirty="0">
                <a:solidFill>
                  <a:schemeClr val="tx1"/>
                </a:solidFill>
                <a:effectLst/>
              </a:rPr>
              <a:t>на «2» -     </a:t>
            </a:r>
            <a:r>
              <a:rPr lang="ru-RU" sz="2400" b="0" dirty="0" smtClean="0">
                <a:solidFill>
                  <a:schemeClr val="tx1"/>
                </a:solidFill>
                <a:effectLst/>
              </a:rPr>
              <a:t>10 </a:t>
            </a:r>
            <a:r>
              <a:rPr lang="ru-RU" sz="2400" b="0" dirty="0">
                <a:solidFill>
                  <a:schemeClr val="tx1"/>
                </a:solidFill>
                <a:effectLst/>
              </a:rPr>
              <a:t>учащихся, что составляет  -  </a:t>
            </a:r>
            <a:r>
              <a:rPr lang="ru-RU" sz="2400" b="0" dirty="0" smtClean="0">
                <a:solidFill>
                  <a:schemeClr val="tx1"/>
                </a:solidFill>
                <a:effectLst/>
              </a:rPr>
              <a:t>1,78 </a:t>
            </a:r>
            <a:r>
              <a:rPr lang="ru-RU" sz="2400" b="0" dirty="0">
                <a:solidFill>
                  <a:schemeClr val="tx1"/>
                </a:solidFill>
                <a:effectLst/>
              </a:rPr>
              <a:t>% </a:t>
            </a:r>
            <a:r>
              <a:rPr lang="ru-RU" sz="2400" dirty="0">
                <a:solidFill>
                  <a:schemeClr val="tx1"/>
                </a:solidFill>
                <a:effectLst/>
              </a:rPr>
              <a:t/>
            </a:r>
            <a:br>
              <a:rPr lang="ru-RU" sz="2400" dirty="0">
                <a:solidFill>
                  <a:schemeClr val="tx1"/>
                </a:solidFill>
                <a:effectLst/>
              </a:rPr>
            </a:br>
            <a:r>
              <a:rPr lang="ru-RU" sz="2400" dirty="0">
                <a:solidFill>
                  <a:schemeClr val="tx1"/>
                </a:solidFill>
                <a:effectLst/>
              </a:rPr>
              <a:t>Успеваемость </a:t>
            </a:r>
            <a:r>
              <a:rPr lang="ru-RU" sz="2400" dirty="0" smtClean="0">
                <a:solidFill>
                  <a:schemeClr val="tx1"/>
                </a:solidFill>
                <a:effectLst/>
              </a:rPr>
              <a:t>– </a:t>
            </a:r>
            <a:r>
              <a:rPr lang="ru-RU" sz="2400" b="1" dirty="0" smtClean="0">
                <a:solidFill>
                  <a:schemeClr val="tx1"/>
                </a:solidFill>
                <a:effectLst/>
              </a:rPr>
              <a:t>98,85 </a:t>
            </a:r>
            <a:r>
              <a:rPr lang="ru-RU" sz="2400" b="1" dirty="0">
                <a:solidFill>
                  <a:schemeClr val="tx1"/>
                </a:solidFill>
                <a:effectLst/>
              </a:rPr>
              <a:t>%</a:t>
            </a:r>
            <a:r>
              <a:rPr lang="ru-RU" sz="2400" dirty="0">
                <a:solidFill>
                  <a:schemeClr val="tx1"/>
                </a:solidFill>
                <a:effectLst/>
              </a:rPr>
              <a:t>; качество </a:t>
            </a:r>
            <a:r>
              <a:rPr lang="ru-RU" sz="2400" b="1" dirty="0" smtClean="0">
                <a:solidFill>
                  <a:schemeClr val="tx1"/>
                </a:solidFill>
                <a:effectLst/>
              </a:rPr>
              <a:t>– </a:t>
            </a:r>
            <a:r>
              <a:rPr lang="ru-RU" sz="2400" dirty="0" smtClean="0">
                <a:solidFill>
                  <a:schemeClr val="tx1"/>
                </a:solidFill>
                <a:effectLst/>
              </a:rPr>
              <a:t>32,735</a:t>
            </a:r>
            <a:r>
              <a:rPr lang="ru-RU" sz="24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400" b="1" dirty="0">
                <a:solidFill>
                  <a:schemeClr val="tx1"/>
                </a:solidFill>
                <a:effectLst/>
              </a:rPr>
              <a:t>% 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0083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60648"/>
            <a:ext cx="8458200" cy="6192687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144366042"/>
              </p:ext>
            </p:extLst>
          </p:nvPr>
        </p:nvGraphicFramePr>
        <p:xfrm>
          <a:off x="11010" y="116632"/>
          <a:ext cx="8136904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21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60648"/>
            <a:ext cx="8458200" cy="6480719"/>
          </a:xfrm>
        </p:spPr>
        <p:txBody>
          <a:bodyPr>
            <a:normAutofit/>
          </a:bodyPr>
          <a:lstStyle/>
          <a:p>
            <a:pPr algn="ctr"/>
            <a:r>
              <a:rPr lang="ru-RU" sz="3000" dirty="0" smtClean="0"/>
              <a:t>2.2 КАЧЕСТВО ЗНАНИЙ И УСПЕВАЕМОСТЬ </a:t>
            </a:r>
            <a:br>
              <a:rPr lang="ru-RU" sz="3000" dirty="0" smtClean="0"/>
            </a:br>
            <a:r>
              <a:rPr lang="ru-RU" sz="3000" dirty="0" smtClean="0"/>
              <a:t>5 </a:t>
            </a:r>
            <a:r>
              <a:rPr lang="ru-RU" sz="3000" dirty="0" err="1" smtClean="0"/>
              <a:t>кЛАССЫ</a:t>
            </a: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393531"/>
              </p:ext>
            </p:extLst>
          </p:nvPr>
        </p:nvGraphicFramePr>
        <p:xfrm>
          <a:off x="428596" y="214289"/>
          <a:ext cx="8358250" cy="653742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14380"/>
                <a:gridCol w="814403"/>
                <a:gridCol w="814403"/>
                <a:gridCol w="814403"/>
                <a:gridCol w="814403"/>
                <a:gridCol w="814403"/>
                <a:gridCol w="814403"/>
                <a:gridCol w="2757452"/>
              </a:tblGrid>
              <a:tr h="52346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</a:rPr>
                        <a:t>класс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</a:rPr>
                        <a:t> четверть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>
                          <a:solidFill>
                            <a:schemeClr val="tx1"/>
                          </a:solidFill>
                          <a:effectLst/>
                        </a:rPr>
                        <a:t>II</a:t>
                      </a:r>
                      <a:r>
                        <a:rPr lang="ru-RU" sz="2200" b="1" dirty="0" smtClean="0">
                          <a:solidFill>
                            <a:schemeClr val="tx1"/>
                          </a:solidFill>
                          <a:effectLst/>
                        </a:rPr>
                        <a:t> четверть</a:t>
                      </a:r>
                      <a:endParaRPr lang="ru-RU" sz="22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изменения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</a:rPr>
                        <a:t>Ф.И.О.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</a:rPr>
                        <a:t> классного руководителя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95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 </a:t>
                      </a:r>
                      <a:r>
                        <a:rPr lang="ru-RU" sz="1600" b="1" dirty="0" err="1" smtClean="0">
                          <a:effectLst/>
                        </a:rPr>
                        <a:t>усп</a:t>
                      </a:r>
                      <a:r>
                        <a:rPr lang="ru-RU" sz="1600" b="1" dirty="0" smtClean="0">
                          <a:effectLst/>
                        </a:rPr>
                        <a:t>.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%  </a:t>
                      </a:r>
                      <a:endParaRPr lang="en-US" sz="16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effectLst/>
                        </a:rPr>
                        <a:t>кач</a:t>
                      </a:r>
                      <a:r>
                        <a:rPr lang="ru-RU" sz="1600" b="1" dirty="0" smtClean="0">
                          <a:effectLst/>
                        </a:rPr>
                        <a:t>.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 </a:t>
                      </a:r>
                      <a:r>
                        <a:rPr lang="ru-RU" sz="1600" b="1" dirty="0" err="1" smtClean="0">
                          <a:effectLst/>
                        </a:rPr>
                        <a:t>усп</a:t>
                      </a:r>
                      <a:r>
                        <a:rPr lang="ru-RU" sz="1600" b="1" dirty="0" smtClean="0">
                          <a:effectLst/>
                        </a:rPr>
                        <a:t>.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%  </a:t>
                      </a:r>
                      <a:endParaRPr lang="en-US" sz="16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effectLst/>
                        </a:rPr>
                        <a:t>кач</a:t>
                      </a:r>
                      <a:r>
                        <a:rPr lang="ru-RU" sz="1600" b="1" dirty="0" smtClean="0">
                          <a:effectLst/>
                        </a:rPr>
                        <a:t>.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 </a:t>
                      </a:r>
                      <a:r>
                        <a:rPr lang="ru-RU" sz="1600" b="1" dirty="0" err="1" smtClean="0">
                          <a:effectLst/>
                        </a:rPr>
                        <a:t>усп</a:t>
                      </a:r>
                      <a:r>
                        <a:rPr lang="ru-RU" sz="1600" b="1" dirty="0" smtClean="0">
                          <a:effectLst/>
                        </a:rPr>
                        <a:t>.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%  </a:t>
                      </a:r>
                      <a:endParaRPr lang="en-US" sz="16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effectLst/>
                        </a:rPr>
                        <a:t>кач</a:t>
                      </a:r>
                      <a:r>
                        <a:rPr lang="ru-RU" sz="1600" b="1" dirty="0" smtClean="0">
                          <a:effectLst/>
                        </a:rPr>
                        <a:t>.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89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</a:rPr>
                        <a:t>а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41,6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</a:t>
                      </a:r>
                      <a:endParaRPr lang="ru-RU" sz="18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+2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,4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Жукова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Н.Н.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421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</a:rPr>
                        <a:t>б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</a:t>
                      </a:r>
                      <a:endParaRPr lang="ru-RU" sz="18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+5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Чалабаева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И.Ж.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389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5-в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</a:t>
                      </a:r>
                      <a:endParaRPr lang="ru-RU" sz="18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+18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Базаркулова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Ж.И.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389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5-г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8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19,35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8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</a:t>
                      </a:r>
                      <a:endParaRPr lang="ru-RU" sz="18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+13,65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Сапарбайева З.С.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38971"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5-Д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16,6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-8,4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Темиркулова А.А.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389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 smtClean="0">
                          <a:solidFill>
                            <a:schemeClr val="tx1"/>
                          </a:solidFill>
                          <a:effectLst/>
                        </a:rPr>
                        <a:t>кл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32,79</a:t>
                      </a:r>
                      <a:endParaRPr lang="ru-RU" sz="18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38,92</a:t>
                      </a:r>
                      <a:endParaRPr lang="ru-RU" sz="18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+6,13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759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71438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/>
              <a:t/>
            </a:r>
            <a:br>
              <a:rPr lang="ru-RU" sz="3100" b="1" i="1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b="1" i="1" dirty="0" smtClean="0"/>
              <a:t> 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9358042"/>
              </p:ext>
            </p:extLst>
          </p:nvPr>
        </p:nvGraphicFramePr>
        <p:xfrm>
          <a:off x="285720" y="285728"/>
          <a:ext cx="8553480" cy="621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705880" cy="5794397"/>
          </a:xfrm>
        </p:spPr>
        <p:txBody>
          <a:bodyPr/>
          <a:lstStyle/>
          <a:p>
            <a:r>
              <a:rPr lang="ru-RU" sz="2800" b="1" dirty="0" smtClean="0"/>
              <a:t> </a:t>
            </a:r>
            <a:endParaRPr lang="ru-RU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314882"/>
              </p:ext>
            </p:extLst>
          </p:nvPr>
        </p:nvGraphicFramePr>
        <p:xfrm>
          <a:off x="285720" y="428604"/>
          <a:ext cx="8572559" cy="452947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85818"/>
                <a:gridCol w="928694"/>
                <a:gridCol w="714380"/>
                <a:gridCol w="928694"/>
                <a:gridCol w="733468"/>
                <a:gridCol w="826309"/>
                <a:gridCol w="826309"/>
                <a:gridCol w="2828887"/>
              </a:tblGrid>
              <a:tr h="37447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</a:rPr>
                        <a:t>класс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</a:rPr>
                        <a:t> четверть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>
                          <a:solidFill>
                            <a:schemeClr val="tx1"/>
                          </a:solidFill>
                          <a:effectLst/>
                        </a:rPr>
                        <a:t>II</a:t>
                      </a:r>
                      <a:r>
                        <a:rPr lang="ru-RU" sz="2200" b="1" dirty="0" smtClean="0">
                          <a:solidFill>
                            <a:schemeClr val="tx1"/>
                          </a:solidFill>
                          <a:effectLst/>
                        </a:rPr>
                        <a:t> четверть</a:t>
                      </a:r>
                      <a:endParaRPr lang="ru-RU" sz="22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изменения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Ф.И.О.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 классного руководителя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42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effectLst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effectLst/>
                        </a:rPr>
                        <a:t> </a:t>
                      </a:r>
                      <a:r>
                        <a:rPr lang="ru-RU" sz="2200" b="1" dirty="0" err="1" smtClean="0">
                          <a:effectLst/>
                        </a:rPr>
                        <a:t>усп</a:t>
                      </a:r>
                      <a:r>
                        <a:rPr lang="ru-RU" sz="2200" b="1" dirty="0" smtClean="0">
                          <a:effectLst/>
                        </a:rPr>
                        <a:t>.</a:t>
                      </a:r>
                      <a:endParaRPr lang="ru-RU" sz="2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</a:rPr>
                        <a:t>%  </a:t>
                      </a:r>
                      <a:endParaRPr lang="en-US" sz="22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err="1" smtClean="0">
                          <a:effectLst/>
                        </a:rPr>
                        <a:t>кач</a:t>
                      </a:r>
                      <a:endParaRPr lang="ru-RU" sz="2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effectLst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effectLst/>
                        </a:rPr>
                        <a:t> </a:t>
                      </a:r>
                      <a:r>
                        <a:rPr lang="ru-RU" sz="2200" b="1" dirty="0" err="1" smtClean="0">
                          <a:effectLst/>
                        </a:rPr>
                        <a:t>усп</a:t>
                      </a:r>
                      <a:r>
                        <a:rPr lang="ru-RU" sz="2200" b="1" dirty="0" smtClean="0">
                          <a:effectLst/>
                        </a:rPr>
                        <a:t>.</a:t>
                      </a:r>
                      <a:endParaRPr lang="ru-RU" sz="2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</a:rPr>
                        <a:t>%  </a:t>
                      </a:r>
                      <a:endParaRPr lang="en-US" sz="22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err="1" smtClean="0">
                          <a:effectLst/>
                        </a:rPr>
                        <a:t>кач</a:t>
                      </a:r>
                      <a:endParaRPr lang="ru-RU" sz="2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effectLst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err="1" smtClean="0">
                          <a:effectLst/>
                        </a:rPr>
                        <a:t>усп</a:t>
                      </a:r>
                      <a:r>
                        <a:rPr lang="ru-RU" sz="2200" b="1" dirty="0" smtClean="0">
                          <a:effectLst/>
                        </a:rPr>
                        <a:t>.</a:t>
                      </a:r>
                      <a:endParaRPr lang="ru-RU" sz="2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</a:rPr>
                        <a:t>%  </a:t>
                      </a:r>
                      <a:endParaRPr lang="en-US" sz="22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err="1" smtClean="0">
                          <a:effectLst/>
                        </a:rPr>
                        <a:t>кач</a:t>
                      </a:r>
                      <a:r>
                        <a:rPr lang="ru-RU" sz="2200" b="1" dirty="0" smtClean="0">
                          <a:effectLst/>
                        </a:rPr>
                        <a:t>.</a:t>
                      </a:r>
                      <a:endParaRPr lang="ru-RU" sz="2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</a:rPr>
                        <a:t>-а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36,3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2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37,1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+0,8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Ташманбетова Г.О.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</a:tr>
              <a:tr h="7178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</a:rPr>
                        <a:t>6-б</a:t>
                      </a:r>
                      <a:endParaRPr lang="ru-RU" sz="24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33,3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2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38,8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+5,5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Токтоналиева А.Б.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</a:tr>
              <a:tr h="6961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</a:rPr>
                        <a:t>6-в</a:t>
                      </a:r>
                      <a:endParaRPr lang="ru-RU" sz="24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18,1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24,2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+6,1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Королькова К.С.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</a:tr>
              <a:tr h="9000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</a:rPr>
                        <a:t>6кл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29,2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33,3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+4,1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2106</TotalTime>
  <Words>1937</Words>
  <Application>Microsoft Office PowerPoint</Application>
  <PresentationFormat>Экран (4:3)</PresentationFormat>
  <Paragraphs>803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8" baseType="lpstr">
      <vt:lpstr>Calibri</vt:lpstr>
      <vt:lpstr>Times New Roman</vt:lpstr>
      <vt:lpstr>Verdana</vt:lpstr>
      <vt:lpstr>Wingdings</vt:lpstr>
      <vt:lpstr>Wingdings 2</vt:lpstr>
      <vt:lpstr>Аспект</vt:lpstr>
      <vt:lpstr>Педагогический совет</vt:lpstr>
      <vt:lpstr>1. Успеваемость и качество знаний  I полугодие   2018 - 2019 учебный год</vt:lpstr>
      <vt:lpstr>Презентация PowerPoint</vt:lpstr>
      <vt:lpstr>Презентация PowerPoint</vt:lpstr>
      <vt:lpstr>2.Итоги успеваемости и качества знаний  за вторую  четверть  2018-2019 учебного года     учащихся 5 - 11 классов (по классам)  2.1 В СОШ № 25 на конец второй четверти в  5 - 11  классах обучаются  792  учащихся, из них аттестовано  792  учащихся.  Итоги успеваемости и качества знаний по школе учащихся 5 - 11 классов: на «5» -     28 учащихся, что составляет  - 4,71 %  на «4» -   232 учащихся, что составляет  - 27,47%  на «3» -   522 учащихся, что составляет –  66,01 %  на «2» -     10 учащихся, что составляет  -  1,78 %  Успеваемость – 98,85 %; качество – 32,735 %  </vt:lpstr>
      <vt:lpstr>Презентация PowerPoint</vt:lpstr>
      <vt:lpstr>2.2 КАЧЕСТВО ЗНАНИЙ И УСПЕВАЕМОСТЬ  5 кЛАССЫ  </vt:lpstr>
      <vt:lpstr>   </vt:lpstr>
      <vt:lpstr>Презентация PowerPoint</vt:lpstr>
      <vt:lpstr>   </vt:lpstr>
      <vt:lpstr>   7 классы</vt:lpstr>
      <vt:lpstr>Презентация PowerPoint</vt:lpstr>
      <vt:lpstr>8 классы</vt:lpstr>
      <vt:lpstr>Презентация PowerPoint</vt:lpstr>
      <vt:lpstr>9 классы</vt:lpstr>
      <vt:lpstr>Презентация PowerPoint</vt:lpstr>
      <vt:lpstr>10-11 классы</vt:lpstr>
      <vt:lpstr>Презентация PowerPoint</vt:lpstr>
      <vt:lpstr>2.3 Резервы качества знаний 9 учащихся, имевшие за первую четверть одну «3», ухудшили успеваемость во второй четверти</vt:lpstr>
      <vt:lpstr>Презентация PowerPoint</vt:lpstr>
      <vt:lpstr>12  учащихся во второй четверти исправили «3»</vt:lpstr>
      <vt:lpstr>В 5-9 классах по итогам второй четвери 21 учащийся (4,1%) имеет одну «3», из них 6 учащихся в первой четверти учились без «3» (1,2%)</vt:lpstr>
      <vt:lpstr>5 учащихся не исправили «3» по предмету первой четверти,  1 ученица исправила «3» по одному предмету, но получила  по другому </vt:lpstr>
      <vt:lpstr>9 учащихся в первой четверти имели более одной «3», за вторую четверть улучшили успеваемость, получив по итогам одну «3», причем 5 учащихся исправляют «3» по одним предметам, а получают по другим</vt:lpstr>
      <vt:lpstr> </vt:lpstr>
      <vt:lpstr>2.4 Неуспевающие учащиеся. 9 учащихся исправили неудовлетворительные отметки первой четверти, окончив вторую четверть без «2», 1 – выбыл в шг № 39</vt:lpstr>
      <vt:lpstr>3 учащихся  частично исправили неудовлетворительные отметки по одним предметам, но получили «2» во 2 четверти по другим предметам</vt:lpstr>
      <vt:lpstr>5 учащихся, имевших в первой четверти тройки, ухудшили успеваемость, получив «2» по одному  и более предметов во 2 четверти  </vt:lpstr>
      <vt:lpstr> 4 неуспевающих в 10,11 классах </vt:lpstr>
      <vt:lpstr>Успехи и достижения учащихся  УВК ШГ № 20      2015 – 2016 учебный год</vt:lpstr>
      <vt:lpstr>Презентация PowerPoint</vt:lpstr>
      <vt:lpstr>УСПЕХОВ В РАБОТЕ!</vt:lpstr>
    </vt:vector>
  </TitlesOfParts>
  <Company>*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Г.Н</dc:creator>
  <cp:lastModifiedBy>Пользователь</cp:lastModifiedBy>
  <cp:revision>202</cp:revision>
  <dcterms:created xsi:type="dcterms:W3CDTF">2013-11-05T10:49:38Z</dcterms:created>
  <dcterms:modified xsi:type="dcterms:W3CDTF">2019-01-15T16:17:03Z</dcterms:modified>
</cp:coreProperties>
</file>